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4015" r:id="rId2"/>
  </p:sldMasterIdLst>
  <p:notesMasterIdLst>
    <p:notesMasterId r:id="rId24"/>
  </p:notesMasterIdLst>
  <p:handoutMasterIdLst>
    <p:handoutMasterId r:id="rId25"/>
  </p:handoutMasterIdLst>
  <p:sldIdLst>
    <p:sldId id="256" r:id="rId3"/>
    <p:sldId id="281" r:id="rId4"/>
    <p:sldId id="269" r:id="rId5"/>
    <p:sldId id="272" r:id="rId6"/>
    <p:sldId id="274" r:id="rId7"/>
    <p:sldId id="275" r:id="rId8"/>
    <p:sldId id="277" r:id="rId9"/>
    <p:sldId id="280" r:id="rId10"/>
    <p:sldId id="282" r:id="rId11"/>
    <p:sldId id="283" r:id="rId12"/>
    <p:sldId id="284" r:id="rId13"/>
    <p:sldId id="287" r:id="rId14"/>
    <p:sldId id="288" r:id="rId15"/>
    <p:sldId id="289" r:id="rId16"/>
    <p:sldId id="290" r:id="rId17"/>
    <p:sldId id="294" r:id="rId18"/>
    <p:sldId id="293" r:id="rId19"/>
    <p:sldId id="292" r:id="rId20"/>
    <p:sldId id="285" r:id="rId21"/>
    <p:sldId id="260" r:id="rId22"/>
    <p:sldId id="291" r:id="rId23"/>
  </p:sldIdLst>
  <p:sldSz cx="9144000" cy="5143500" type="screen16x9"/>
  <p:notesSz cx="6858000" cy="9144000"/>
  <p:custDataLst>
    <p:tags r:id="rId26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pos="3144" userDrawn="1">
          <p15:clr>
            <a:srgbClr val="A4A3A4"/>
          </p15:clr>
        </p15:guide>
        <p15:guide id="2" orient="horz" pos="2820" userDrawn="1">
          <p15:clr>
            <a:srgbClr val="A4A3A4"/>
          </p15:clr>
        </p15:guide>
        <p15:guide id="3" orient="horz" pos="1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esh Gohil" initials="" lastIdx="31" clrIdx="0"/>
  <p:cmAuthor id="1" name="Kate Ryan" initials="KR" lastIdx="1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6194B"/>
    <a:srgbClr val="EEEEEE"/>
    <a:srgbClr val="004669"/>
    <a:srgbClr val="86DBF2"/>
    <a:srgbClr val="049FD9"/>
    <a:srgbClr val="1FAED4"/>
    <a:srgbClr val="72C059"/>
    <a:srgbClr val="B2D171"/>
    <a:srgbClr val="B8E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1" autoAdjust="0"/>
    <p:restoredTop sz="70718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1288" y="176"/>
      </p:cViewPr>
      <p:guideLst>
        <p:guide pos="3144"/>
        <p:guide orient="horz" pos="2820"/>
        <p:guide orient="horz" pos="17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257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E48B1C-1E6B-744F-8E6C-3836D33BC0D9}" type="datetimeFigureOut">
              <a:rPr lang="en-US"/>
              <a:pPr>
                <a:defRPr/>
              </a:pPr>
              <a:t>5/15/18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A8EAB7-F1BA-274C-91A9-46214A29E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8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637A29-4E7E-A24B-BAB1-D48C888F91E4}" type="datetimeFigureOut">
              <a:rPr lang="en-US"/>
              <a:pPr>
                <a:defRPr/>
              </a:pPr>
              <a:t>5/15/18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7A1FA6-25DE-9E4E-A34D-CF67DE7DB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661DF-343D-BB44-9D97-97D0C81D10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407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Why must state be single use?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The OAuth protocol transmits a number of confidential values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From security perspective: Where is it okay to put confidential values in an HTTP request? body, headers, URL query parameters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Why not URL? Server access logs, browser history, Referer header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If the response from the redirect_uri includes attacker-controlled resources (e.g. branding), code and state will leak via Referer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Code has already been used, but attacker can reuse state if it’s not single-use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661DF-343D-BB44-9D97-97D0C81D10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474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/>
              <a:t>Suppose Alice visits Attacker-controlled web page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Attacker begins authenticating as alice@cisco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Forwards redirect to Alice with different redirect_uri pointing to attacker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TOFU causes the request to be approved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Authorization Server redirects Alice back to Attacker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Game Over? (In either case, Attacker didn’t need to involve real Client)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What if we have a correctly-configured Confidential Client?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Attacker submits Authorization Code to Client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Client fetches access_token from Authorization Server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Attacker is authenticated as Alice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Notice, for Authorization Code Grant, Auth Server has received redirect_uri twice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Supposed to prevent this attack by verifying </a:t>
            </a:r>
            <a:r>
              <a:rPr lang="en-US" i="0" baseline="0" dirty="0"/>
              <a:t>that redirect_uri sent in Access Token Request is </a:t>
            </a:r>
            <a:r>
              <a:rPr lang="en-US" i="1" baseline="0" dirty="0"/>
              <a:t>identical</a:t>
            </a:r>
            <a:r>
              <a:rPr lang="en-US" i="0" baseline="0" dirty="0"/>
              <a:t> to the redirect_uri from the Authorization Request</a:t>
            </a:r>
            <a:endParaRPr lang="en-US" baseline="0" dirty="0"/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Do all Clients have credentials?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To protect Implicit Grant and Public Clients, Authorization Servers: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Require redirection URI registration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Verify that redirect_uri in Authorization Request </a:t>
            </a:r>
            <a:r>
              <a:rPr lang="en-US" i="1" baseline="0" dirty="0"/>
              <a:t>matches</a:t>
            </a:r>
            <a:r>
              <a:rPr lang="en-US" i="0" baseline="0" dirty="0"/>
              <a:t> a registered URI, if any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i="0" baseline="0" dirty="0"/>
              <a:t>ALL Clients SHOULD register their redirect_uris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i="0" baseline="0" dirty="0"/>
              <a:t>Public Clients should use Dynamic Client Registration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i="0" baseline="0" dirty="0"/>
              <a:t>Does Auth Server correctly validate redirect_uri both times?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661DF-343D-BB44-9D97-97D0C81D10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189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If</a:t>
            </a:r>
            <a:r>
              <a:rPr lang="en-US" baseline="0" dirty="0"/>
              <a:t> any redirect_uri’s were registered, </a:t>
            </a:r>
            <a:r>
              <a:rPr lang="en-US" dirty="0"/>
              <a:t>RFC6749</a:t>
            </a:r>
            <a:r>
              <a:rPr lang="en-US" baseline="0" dirty="0"/>
              <a:t> 3.1.2.3 requires that the Authorization Server must compare and match the redirect_uri received in an Authorization Request to at least one of the URIs registered.  AND THAT if the registration included full URIs, the Authorization Server must use simple string comparison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If full URIs were not registered, or for non-compliant Authorization Servers, two common approaches are taken: subdomain validation, subdirectory validation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Which is safer?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661DF-343D-BB44-9D97-97D0C81D10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632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/>
              <a:t>In all of our attacks so far, Clients have been “confidential” clients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Confidential client == client_secret required to redeem access code from server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Validation that redirect_uri in Auth Code and Access Token requests match protects confidential clients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What about native applications? -&gt; Public Clients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Since Public Clients don’t have client_secret, they MUST register redirect_uris to prevent that sort of abuse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But… Clients need to be sure that they don’t register URIs that are too broad (esp when considering Authorization Server matching policies)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Suppose there’s some client-URI that will deliver attacker-controlled content (e.g. branding)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Like the last attack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Attacker begins authenticating as alice@cisco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Forwards redirect to Alice with different redirect_uri pointing to a subdirectory URI that contains attacker-controlled content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Subdir check passes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TOFU causes the request to be approved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Authorization Server redirects Alice back to Attacker’s profile on Client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Included resources leak authorization code and state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Attacker submits Authorization Code to server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Since Client is public, attacker can redeem the code at the Authorization Server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Authorization verifies that redirect_uri is as expected and returns access_token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Attacker can now impersonate Alice to Protected Resource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SAME THING is possible using subdomain 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661DF-343D-BB44-9D97-97D0C81D10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822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/>
              <a:t>When the Client receives an Authorization Response, it has no way of knowing which Authorization Server generated the response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If a Client supports multiple Authorization Servers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Suppose one of Client’s Authorization Servers is malicious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And it determines which Authorization Server a User wishes to authenticate against using explicit intention tracking (recording in session)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And an attacker can intercept the initial request between a browser and the Client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And User chooses the Authentication Server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/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Attacker intercepts the initial request to the Client (many sites don’t require HTTPS for non-sensitive pages)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Replaces legit Authorization Server with Attacker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Receives the response from the Client and does the inverse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The user authenticates against the legit Authorization Server as expected, and is redirected back to the Client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The Client thinks that the User authenticated with the Attacker and attempts to retrieve the token from the Attacker, leaking the Authorization Code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The Attacker now has an unredeemed Authorization Code issued by legitimate Authorization Server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661DF-343D-BB44-9D97-97D0C81D10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665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/>
              <a:t>To leverage the unredeemed Authorization Code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Attacker starts a new session with the Client posing as a the user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Client redirects attacker to Auth Server with a fresh state parameter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Attacker pretends it just authed and provides unspent Auth Code to Client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Client redeems Auth Code and is given access_token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Attacker has authenticated as Alice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/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Can also use this to break Authorization if either 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Client is a Public Client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Attacker can register as (e.g. Dynamic) Client of legit Auth Server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/>
              <a:t>Attacker just redeems Auth Code directly upon receipt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661DF-343D-BB44-9D97-97D0C81D10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039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/>
              <a:t>When the Client receives an Authorization Response, it has no way of knowing which Authorization Server generated the response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If a Client supports multiple Authorization Servers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Suppose one of Client’s Authorization Servers is malicious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And it determines which Authorization Server a User wishes to authenticate against using explicit intention tracking (recording in session)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And an attacker can intercept the initial request between a browser and the Client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And User chooses the Authentication Server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Attacker (that controls malicious Auth Server) registers as a Client with the legit Auth Server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/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Attacker intercepts the initial request to the Client (many sites don’t require HTTPS for non-sensitive pages)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Replaces legit Authorization Server with Attacker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Receives the response from the Client and does the inverse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The user authenticates against the legit Authorization Server as expected, and is redirected back to the Client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The Client thinks that the User authenticated with the Attacker and attempts to retrieve the token from the Attacker, leaking the Authorization Code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The Attacker now has the Authorization Code, which it uses along with its creds to fetch access token from legit Authorization Server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/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Can also use this to break Authentication, attacker just starts new authentication forges Authorization Response to the client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661DF-343D-BB44-9D97-97D0C81D10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760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1200" dirty="0"/>
              <a:t>Justin Richer Antonio Sanso. OAuth 2 in Action.</a:t>
            </a:r>
            <a:br>
              <a:rPr lang="en-US" sz="1200" dirty="0"/>
            </a:br>
            <a:r>
              <a:rPr lang="en-US" sz="1200" dirty="0"/>
              <a:t>https://www.safaribooksonline.com/library/view/oauth-2-in/9781617293276/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S. Sun and K. Beznosov. The Devil is in the (Implementation) Details: An Empirical Analysis of OAuth SSO Systems. CCS 2012.</a:t>
            </a:r>
            <a:br>
              <a:rPr lang="en-US" sz="1200" dirty="0"/>
            </a:br>
            <a:r>
              <a:rPr lang="en-US" sz="1200" dirty="0"/>
              <a:t>http://citeseer.ist.psu.edu/viewdoc/download?doi=10.1.1.660.5053&amp;rep=rep1&amp;type=pdf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D. Fett, R. Küsters, and G. Schmitz. A Comprehensive Formal Security Analysis of OAuth 2.0. CCS 2016.</a:t>
            </a:r>
            <a:br>
              <a:rPr lang="en-US" sz="1200" dirty="0"/>
            </a:br>
            <a:r>
              <a:rPr lang="en-US" sz="1200" dirty="0"/>
              <a:t>https://arxiv.org/pdf/1601.01229.pdf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M. Jones, J. Bradley, and N. Sakimura. OAuth 2.0 Mix-Up Mitigation. https://tools.ietf.org/html/draft-ietf-oauth-mix-up-mitigation-01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D. Hardt, Ed. The OAuth 2.0 Authorization Framework. RFC 6749. https://tools.ietf.org/html/rfc6749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661DF-343D-BB44-9D97-97D0C81D10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05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Disclaimer: 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This</a:t>
            </a:r>
            <a:r>
              <a:rPr lang="en-US" baseline="0" dirty="0"/>
              <a:t> is a talk about vulnerabilities &amp; attacks</a:t>
            </a:r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Unique talk… I’m not going</a:t>
            </a:r>
            <a:r>
              <a:rPr lang="en-US" baseline="0" dirty="0"/>
              <a:t> to talk about any specific vulnerabilities in any products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Not implying</a:t>
            </a:r>
            <a:r>
              <a:rPr lang="en-US" baseline="0" dirty="0"/>
              <a:t> that any products mentioned are insecure, just chosen for illustrative effect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OAuth 2.0 is complicated, will gloss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Interrupt and ask questions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Remember to turn on your mic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661DF-343D-BB44-9D97-97D0C81D10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060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Suppose Spark wants</a:t>
            </a:r>
            <a:r>
              <a:rPr lang="en-US" baseline="0" dirty="0"/>
              <a:t> to add ability to schedule meetings in Calendar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Would like to provide access to Calendar without allowing impersonation to Gmail, etc.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Delegate access to Calendar to Spark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That’s not SSO! … bear with me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OAuth Benefits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Delegate access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Restrict: resources, operations, duration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Revoke access to specific clients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Compromised clients don’t loose access to everything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FORMALLY VERIFIED!!! As long as you don’t screw up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Components</a:t>
            </a:r>
          </a:p>
          <a:p>
            <a:pPr marL="800100" marR="0" lvl="1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User / Resource Owner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– entity capable of granting access to a Protected Resource (for this talk User === Browser)</a:t>
            </a:r>
          </a:p>
          <a:p>
            <a:pPr marL="800100" marR="0" lvl="1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Protected Resource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– a resource (e.g. web API) that is access-restricted to certain authorized Users</a:t>
            </a:r>
          </a:p>
          <a:p>
            <a:pPr marL="800100" marR="0" lvl="1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Client / Relying Party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– application accessing Protected Resource on behalf of User, service that needs to identify User</a:t>
            </a:r>
          </a:p>
          <a:p>
            <a:pPr marL="800100" marR="0" lvl="1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Authorization Server / Identity Provider (IdP)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– authenticates User, confirms authorization of Clients, issues access tokens</a:t>
            </a:r>
          </a:p>
          <a:p>
            <a:pPr marL="800100" marR="0" lvl="1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Adversary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 Hacks AllTheThings!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661DF-343D-BB44-9D97-97D0C81D10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988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Alice</a:t>
            </a:r>
            <a:r>
              <a:rPr lang="en-US" baseline="0" dirty="0"/>
              <a:t> identifies herself as Cisco user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Spark redirects Alice to the Cisco Authorization Server, specifying its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client_id – identifies the client to the Authorization Server.  How server notifies Alice what she’s authorizing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redirect_uri – tells Authorization Server where to sent Client after authorizing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state – ensures that return from alleged Authorization Server response was initiated by Client flow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scope – the “specific privileges” that the Client is requesting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Caveat: </a:t>
            </a:r>
            <a:r>
              <a:rPr lang="en-US" baseline="0" dirty="0"/>
              <a:t>not all parameters are shown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Authorization Server validates request: client_id &amp; scope valid, redirect_uri valid for Client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Asks the user whether they want to authorize the request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User approves &amp; authenticates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Authorization Server redirects User back to Client with parameters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state – value from request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code – Authorization Code that will allow *only* the client to retrieve an access token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Browser follows redirect sending state and code to Client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Client uses state to match response to its request and makes a request to Authorization Server sending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client_id – so Auth Server can identify the client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client_secret – Auth Server verifies client_secret to prevent disclosing token to wrong client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redirect_uri – that Client received response on.  Auth server should reject if this doesn’t match where it sent the response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code – Auth Server verifies code was what it sent to Client to ensure that only a Client authorized by the User can obtain an access_token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Authorization Server returns access_token to client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Client can use access_token to access Protected Resource e.g. read and write files in the User’s Calendar account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661DF-343D-BB44-9D97-97D0C81D10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286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Delegating</a:t>
            </a:r>
            <a:r>
              <a:rPr lang="en-US" baseline="0" dirty="0"/>
              <a:t> Authorization can be used to achieve SSO, just have to change what we’re granting access to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Everything stays the same up through the Client receiving the access_token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Client asks the Authorization Server to introspect on the access_token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If the access_token is valid, the Authorization Server will disclose which user_id and client_id it was issued to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Because User was able to grant Client access_token for user_id, Client knows that User can authenticate as user_id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661DF-343D-BB44-9D97-97D0C81D10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467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OAuth</a:t>
            </a:r>
            <a:r>
              <a:rPr lang="en-US" baseline="0" dirty="0"/>
              <a:t> 1.0 didn’t require HTTPS for many requests</a:t>
            </a:r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Which of these requests need</a:t>
            </a:r>
            <a:r>
              <a:rPr lang="en-US" baseline="0" dirty="0"/>
              <a:t> to be TLS protected?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Credentials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access_token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/>
              <a:t>Does the client validate TLS certs correctly?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661DF-343D-BB44-9D97-97D0C81D10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933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Suppose that Client has an Authenticated CSRF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Normally the attacker</a:t>
            </a:r>
            <a:r>
              <a:rPr lang="en-US" baseline="0" dirty="0"/>
              <a:t> would only be able to exploit the vulnerability if the User is logged in to the client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As an attacker, wouldn’t it be nice if we could just automatically log a user in so that we can exploit CSRF attacks against them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Remember, any page you visit can cause your browser to generate requests to arbitrary servers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Suppose the attacker can serve the User a page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If the Client’s login page is not CSRF protected, attacker can kick off the login process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More common than you think, ”what is the session?”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Who knows what TOFU means? Trust on First Use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Auth Server will approve and user will be automatically logged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661DF-343D-BB44-9D97-97D0C81D10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498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Typically think about attacker gaining access to someone else’s account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What if the attacker can get the Client to deposit confidential data into the Attacker’s account?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Suppose the attacker also has an account on an Authentication Server supported by the Client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Attacker can begin OAuth Authorization with Client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But instead of providing the authentication code to the client callback redirect_uri, CSRF’s it to the User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User invokes redirect_uri providing authentication code and state from Attacker’s OAuth authorization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A vulnerable Client will complete the flow allowing User’s access_token to be overwritten with Attacker’s access_token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Causing Client to store data in Protected Resource under Attacker’s account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When a Client hands the user off to the Authorization Server, it’s giving that Authorization Server the power to associate an access_token with the client’s session, it needs to ensure that only the Authorization Server can do so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Idea: generate a fresh secret value that we pass to the Auth Server, when we get a request back from the User, ensure it bears the correct secret value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… that’s the state parameter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Mitigation: Client *must* issue state as a *fresh* nonce and validate it at the redirect_uri Client Callback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661DF-343D-BB44-9D97-97D0C81D10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5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661DF-343D-BB44-9D97-97D0C81D10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07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56736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72669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04365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47216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69496" y="391308"/>
            <a:ext cx="795528" cy="4226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2789DD-2FF0-7A4D-BB20-69007829C94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fld id="{2048DCBD-E46C-C04B-A041-34FB5B257E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ECFA9C-14D3-FF44-9163-DAB005E7A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048DCBD-E46C-C04B-A041-34FB5B257E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8DF37C-6D10-934A-8A19-F29BDF57A04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2048DCBD-E46C-C04B-A041-34FB5B257E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030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154A88-93D8-6C4A-B259-0891E9D6FD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2048DCBD-E46C-C04B-A041-34FB5B257E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C1D19A-248D-2F4C-B80C-F86F1A0A6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2048DCBD-E46C-C04B-A041-34FB5B257E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8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392E69-3930-B34F-99B2-B99681AA3CA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fld id="{2048DCBD-E46C-C04B-A041-34FB5B257E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63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3DD88E-16A7-2A44-8F0E-D6A506D11D0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2048DCBD-E46C-C04B-A041-34FB5B257E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945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336533-6DF2-C54B-A5EE-9828CDBAC7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2048DCBD-E46C-C04B-A041-34FB5B257E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2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Public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F5E6A7-5DD8-244D-9067-45AE96145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048DCBD-E46C-C04B-A041-34FB5B257E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5199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" userDrawn="1">
          <p15:clr>
            <a:srgbClr val="FBAE40"/>
          </p15:clr>
        </p15:guide>
        <p15:guide id="3" pos="259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Public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3BEED2-3D44-954A-849E-9F6B806A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048DCBD-E46C-C04B-A041-34FB5B257E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683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 userDrawn="1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931208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Public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D7F79A-A6BF-A242-994F-BB45884BDD9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2048DCBD-E46C-C04B-A041-34FB5B257E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512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89C007-A956-C540-93C5-F16319EC05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2048DCBD-E46C-C04B-A041-34FB5B257E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286316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Public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999CB4-7991-4A40-919D-A140CC42DA2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2048DCBD-E46C-C04B-A041-34FB5B257E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826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 userDrawn="1">
          <p15:clr>
            <a:srgbClr val="FBAE40"/>
          </p15:clr>
        </p15:guide>
        <p15:guide id="2" pos="264" userDrawn="1">
          <p15:clr>
            <a:srgbClr val="FBAE40"/>
          </p15:clr>
        </p15:guide>
        <p15:guide id="3" orient="horz" pos="2193" userDrawn="1">
          <p15:clr>
            <a:srgbClr val="FBAE40"/>
          </p15:clr>
        </p15:guide>
        <p15:guide id="4" pos="2675" userDrawn="1">
          <p15:clr>
            <a:srgbClr val="FBAE40"/>
          </p15:clr>
        </p15:guide>
        <p15:guide id="7" pos="320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635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Public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C8E19D-BC73-3D48-B540-3C3F67FD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048DCBD-E46C-C04B-A041-34FB5B257E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646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Public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48053B-10C1-4849-87CB-58773D6BCB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2048DCBD-E46C-C04B-A041-34FB5B257E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655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994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Public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6A7810-9587-6F4D-8097-090356EE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048DCBD-E46C-C04B-A041-34FB5B257E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808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179921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Public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DD07DB-0E19-984C-9304-79B42871D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048DCBD-E46C-C04B-A041-34FB5B257E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367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196" userDrawn="1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Public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B6184C-60F2-914C-8407-E706FBA36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048DCBD-E46C-C04B-A041-34FB5B257E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787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on2017-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ubtitle 2"/>
          <p:cNvSpPr txBox="1">
            <a:spLocks/>
          </p:cNvSpPr>
          <p:nvPr userDrawn="1"/>
        </p:nvSpPr>
        <p:spPr>
          <a:xfrm>
            <a:off x="524263" y="4479554"/>
            <a:ext cx="8077870" cy="337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10253F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8" name="Title 1"/>
          <p:cNvSpPr txBox="1">
            <a:spLocks/>
          </p:cNvSpPr>
          <p:nvPr userDrawn="1"/>
        </p:nvSpPr>
        <p:spPr>
          <a:xfrm>
            <a:off x="507998" y="4419599"/>
            <a:ext cx="7950617" cy="330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800" b="0" kern="1200" spc="0" baseline="0" dirty="0">
                <a:solidFill>
                  <a:srgbClr val="10253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41" name="Title 1"/>
          <p:cNvSpPr txBox="1">
            <a:spLocks/>
          </p:cNvSpPr>
          <p:nvPr userDrawn="1"/>
        </p:nvSpPr>
        <p:spPr>
          <a:xfrm>
            <a:off x="474131" y="3928533"/>
            <a:ext cx="7950617" cy="330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800" b="0" kern="1200" spc="0" baseline="0" dirty="0">
                <a:solidFill>
                  <a:srgbClr val="10253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866" y="4084107"/>
            <a:ext cx="8280400" cy="45402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0000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69333" y="4589463"/>
            <a:ext cx="8415338" cy="482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5762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988021" y="3854637"/>
            <a:ext cx="3155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Cisco Public 2017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310306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on2017-Title2">
    <p:bg>
      <p:bgPr>
        <a:solidFill>
          <a:srgbClr val="222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ubtitle 2"/>
          <p:cNvSpPr txBox="1">
            <a:spLocks/>
          </p:cNvSpPr>
          <p:nvPr userDrawn="1"/>
        </p:nvSpPr>
        <p:spPr>
          <a:xfrm>
            <a:off x="524263" y="4479554"/>
            <a:ext cx="8077870" cy="337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10253F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8" name="Title 1"/>
          <p:cNvSpPr txBox="1">
            <a:spLocks/>
          </p:cNvSpPr>
          <p:nvPr userDrawn="1"/>
        </p:nvSpPr>
        <p:spPr>
          <a:xfrm>
            <a:off x="507998" y="4419599"/>
            <a:ext cx="7950617" cy="330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800" b="0" kern="1200" spc="0" baseline="0" dirty="0">
                <a:solidFill>
                  <a:srgbClr val="10253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41" name="Title 1"/>
          <p:cNvSpPr txBox="1">
            <a:spLocks/>
          </p:cNvSpPr>
          <p:nvPr userDrawn="1"/>
        </p:nvSpPr>
        <p:spPr>
          <a:xfrm>
            <a:off x="474131" y="3928533"/>
            <a:ext cx="7950617" cy="330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800" b="0" kern="1200" spc="0" baseline="0" dirty="0">
                <a:solidFill>
                  <a:srgbClr val="10253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5466" y="4075640"/>
            <a:ext cx="8280400" cy="45402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" y="4597929"/>
            <a:ext cx="8415338" cy="482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3"/>
            <a:ext cx="9144000" cy="385762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988021" y="3854637"/>
            <a:ext cx="3155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Cisco Public 2017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14638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Cisco Public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77800" y="769938"/>
            <a:ext cx="8305800" cy="353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6946"/>
            <a:ext cx="9144000" cy="38955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4769012"/>
            <a:ext cx="3155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Cisco Public 2017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7168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16FE33-9515-FB4C-94A0-2244F9D186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2048DCBD-E46C-C04B-A041-34FB5B257E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7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on 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Cisco Public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03200" y="863600"/>
            <a:ext cx="3852863" cy="339566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208463" y="855663"/>
            <a:ext cx="4206875" cy="340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theme-blue-banner-lin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328"/>
            <a:ext cx="9144000" cy="6131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3946"/>
            <a:ext cx="9144000" cy="38955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4817137"/>
            <a:ext cx="3155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Cisco Public 2017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335180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on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Cisco Public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77800" y="769938"/>
            <a:ext cx="4216400" cy="353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84688" y="769938"/>
            <a:ext cx="4267200" cy="353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7820"/>
            <a:ext cx="9144000" cy="58568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843646" y="4769012"/>
            <a:ext cx="3155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Cisco Public 2017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943920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on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Cisco Public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77800" y="769938"/>
            <a:ext cx="8305800" cy="353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8463"/>
            <a:ext cx="9144000" cy="6450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6946"/>
            <a:ext cx="9144000" cy="38955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4769012"/>
            <a:ext cx="3155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Cisco Public 2017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46786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Cisco Public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0335"/>
            <a:ext cx="9144000" cy="79316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4769012"/>
            <a:ext cx="3155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Cisco Public 2017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022223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on 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Cisco Public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77800" y="744538"/>
            <a:ext cx="8348663" cy="355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6946"/>
            <a:ext cx="9144000" cy="38955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4769012"/>
            <a:ext cx="3155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Cisco Public 2017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557361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on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Cisco Public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1500"/>
            <a:ext cx="9144000" cy="70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6723"/>
            <a:ext cx="9144000" cy="38955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4345512"/>
            <a:ext cx="3155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Cisco Public 2017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91437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on Blank Silhou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6-08 at 5.13.39 PM.png"/>
          <p:cNvPicPr>
            <a:picLocks noChangeAspect="1"/>
          </p:cNvPicPr>
          <p:nvPr userDrawn="1"/>
        </p:nvPicPr>
        <p:blipFill>
          <a:blip r:embed="rId2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568" y="1820334"/>
            <a:ext cx="1781587" cy="168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0" y="1041400"/>
            <a:ext cx="3131820" cy="313182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4769012"/>
            <a:ext cx="3155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Cisco Public 2017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7490827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Con Plain Silhouett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Cisco Public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540250"/>
            <a:ext cx="91440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40" y="3949699"/>
            <a:ext cx="1068986" cy="10668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9335" y="755650"/>
            <a:ext cx="8453966" cy="367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769012"/>
            <a:ext cx="3155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Cisco Public 2017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943180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on Plain Silhouette Text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Cisco Public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540250"/>
            <a:ext cx="91440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40" y="3949699"/>
            <a:ext cx="1068986" cy="10668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51301" y="755650"/>
            <a:ext cx="4572000" cy="367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79919" y="755650"/>
            <a:ext cx="3738031" cy="365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4769012"/>
            <a:ext cx="3155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Cisco Public 2017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35357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Con Plain Silhou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Cisco Public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540250"/>
            <a:ext cx="91440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40" y="3949699"/>
            <a:ext cx="1068986" cy="10668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4769012"/>
            <a:ext cx="3155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Cisco Public 2017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3330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17F633-70CA-E541-B88C-553D9AAFD2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2048DCBD-E46C-C04B-A041-34FB5B257E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97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on 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Cisco Public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2033"/>
            <a:ext cx="9144000" cy="10714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7766"/>
            <a:ext cx="9144000" cy="38955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4701637"/>
            <a:ext cx="3155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Cisco Public 2017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262007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Screen Shot 2016-06-08 at 5.13.39 PM.png"/>
          <p:cNvPicPr>
            <a:picLocks noChangeAspect="1"/>
          </p:cNvPicPr>
          <p:nvPr userDrawn="1"/>
        </p:nvPicPr>
        <p:blipFill>
          <a:blip r:embed="rId2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568" y="1820334"/>
            <a:ext cx="1781587" cy="1689100"/>
          </a:xfrm>
          <a:prstGeom prst="rect">
            <a:avLst/>
          </a:prstGeom>
        </p:spPr>
      </p:pic>
      <p:sp>
        <p:nvSpPr>
          <p:cNvPr id="7" name="Media Placeholder 6"/>
          <p:cNvSpPr>
            <a:spLocks noGrp="1"/>
          </p:cNvSpPr>
          <p:nvPr>
            <p:ph type="media" sz="quarter" idx="10"/>
          </p:nvPr>
        </p:nvSpPr>
        <p:spPr>
          <a:xfrm>
            <a:off x="2336800" y="1695450"/>
            <a:ext cx="3511550" cy="22923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540250"/>
            <a:ext cx="91440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40" y="3949699"/>
            <a:ext cx="1068986" cy="10668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4769012"/>
            <a:ext cx="3155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Cisco Public 2017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206926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A658-D5A3-7D4C-9237-34138582C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7246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A658-D5A3-7D4C-9237-34138582C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5048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A658-D5A3-7D4C-9237-34138582C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93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A658-D5A3-7D4C-9237-34138582C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894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A658-D5A3-7D4C-9237-34138582C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139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A658-D5A3-7D4C-9237-34138582C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377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A658-D5A3-7D4C-9237-34138582C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193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A658-D5A3-7D4C-9237-34138582C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4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246CF0-F614-084E-94FF-7AC1D7E906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2048DCBD-E46C-C04B-A041-34FB5B257E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845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A658-D5A3-7D4C-9237-34138582C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3243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A658-D5A3-7D4C-9237-34138582C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8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  <a:extLst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20D3E-41DB-8E42-BB31-0EB41E566C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2048DCBD-E46C-C04B-A041-34FB5B257E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6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301163" cy="2843212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FE4133-34C3-634D-BA58-567F49A723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2048DCBD-E46C-C04B-A041-34FB5B257E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AF3E3A-4F16-824E-AE6A-7EC74DBF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048DCBD-E46C-C04B-A041-34FB5B257E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05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Public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2C92AB-E4D4-FC4E-8825-87240EA30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048DCBD-E46C-C04B-A041-34FB5B257E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7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Public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E25A54-AC97-004C-AB96-B92E4A8CD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82543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8DCBD-E46C-C04B-A041-34FB5B257E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6" r:id="rId2"/>
    <p:sldLayoutId id="2147484013" r:id="rId3"/>
    <p:sldLayoutId id="2147483982" r:id="rId4"/>
    <p:sldLayoutId id="2147484014" r:id="rId5"/>
    <p:sldLayoutId id="2147483978" r:id="rId6"/>
    <p:sldLayoutId id="2147483979" r:id="rId7"/>
    <p:sldLayoutId id="2147483980" r:id="rId8"/>
    <p:sldLayoutId id="2147483981" r:id="rId9"/>
    <p:sldLayoutId id="2147483879" r:id="rId10"/>
    <p:sldLayoutId id="2147483976" r:id="rId11"/>
    <p:sldLayoutId id="2147483885" r:id="rId12"/>
    <p:sldLayoutId id="2147484011" r:id="rId13"/>
    <p:sldLayoutId id="2147483985" r:id="rId14"/>
    <p:sldLayoutId id="2147483986" r:id="rId15"/>
    <p:sldLayoutId id="2147484012" r:id="rId16"/>
    <p:sldLayoutId id="2147483969" r:id="rId17"/>
    <p:sldLayoutId id="2147483968" r:id="rId18"/>
    <p:sldLayoutId id="2147483973" r:id="rId19"/>
    <p:sldLayoutId id="2147483967" r:id="rId20"/>
    <p:sldLayoutId id="2147483970" r:id="rId21"/>
    <p:sldLayoutId id="2147483987" r:id="rId22"/>
    <p:sldLayoutId id="2147483983" r:id="rId23"/>
    <p:sldLayoutId id="2147483971" r:id="rId24"/>
    <p:sldLayoutId id="2147483972" r:id="rId25"/>
    <p:sldLayoutId id="2147483897" r:id="rId26"/>
  </p:sldLayoutIdLst>
  <p:hf hdr="0" ftr="0" dt="0"/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92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3" pos="5448" userDrawn="1">
          <p15:clr>
            <a:srgbClr val="F26B43"/>
          </p15:clr>
        </p15:guide>
        <p15:guide id="4" orient="horz" pos="757" userDrawn="1">
          <p15:clr>
            <a:srgbClr val="F26B43"/>
          </p15:clr>
        </p15:guide>
        <p15:guide id="5" orient="horz" pos="335" userDrawn="1">
          <p15:clr>
            <a:srgbClr val="F26B43"/>
          </p15:clr>
        </p15:guide>
        <p15:guide id="6" pos="2876" userDrawn="1">
          <p15:clr>
            <a:srgbClr val="F26B43"/>
          </p15:clr>
        </p15:guide>
        <p15:guide id="7" orient="horz" pos="104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35" y="197908"/>
            <a:ext cx="8255000" cy="454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800" y="8699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741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smtClean="0">
                <a:solidFill>
                  <a:srgbClr val="C0C0C0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8934" y="4741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Cisco Public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8161867" y="4741862"/>
            <a:ext cx="338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4030" r:id="rId15"/>
    <p:sldLayoutId id="2147484031" r:id="rId16"/>
    <p:sldLayoutId id="2147484032" r:id="rId17"/>
    <p:sldLayoutId id="2147484033" r:id="rId18"/>
    <p:sldLayoutId id="2147484034" r:id="rId19"/>
    <p:sldLayoutId id="2147484035" r:id="rId20"/>
    <p:sldLayoutId id="2147484036" r:id="rId21"/>
    <p:sldLayoutId id="2147484037" r:id="rId22"/>
    <p:sldLayoutId id="2147484038" r:id="rId23"/>
    <p:sldLayoutId id="2147484039" r:id="rId24"/>
    <p:sldLayoutId id="2147484040" r:id="rId2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009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9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9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9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009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009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D2A0F4-1BE3-2843-8BD8-C7079346EA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Matthew Van Gundy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Technical Leader, Cisco Advanced Security Initiatives Group (ASIG)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5BCEB-A2DC-3649-95DF-7F9C32E407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Cisco Offensive Summit 2018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0DD838-C288-E948-9F68-E99F6DA16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Finding and exploiting common OAuth pitfalls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SSnO-nos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3222891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2301" y="2432088"/>
            <a:ext cx="8277344" cy="861840"/>
          </a:xfrm>
        </p:spPr>
        <p:txBody>
          <a:bodyPr/>
          <a:lstStyle/>
          <a:p>
            <a:pPr marL="5715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state = SHA2(session_cookie);</a:t>
            </a:r>
          </a:p>
          <a:p>
            <a:pPr marL="457200" lvl="1" indent="0">
              <a:buNone/>
            </a:pPr>
            <a:r>
              <a:rPr lang="en-US" dirty="0"/>
              <a:t>Does not change on each OAuth flow!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a CSRF Token Make a Good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state</a:t>
            </a:r>
            <a:r>
              <a:rPr lang="en-US" dirty="0"/>
              <a:t> Value?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B8BE46-CCCF-A542-8E50-3E5099628408}"/>
              </a:ext>
            </a:extLst>
          </p:cNvPr>
          <p:cNvSpPr txBox="1"/>
          <p:nvPr/>
        </p:nvSpPr>
        <p:spPr>
          <a:xfrm>
            <a:off x="533400" y="3553420"/>
            <a:ext cx="811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r = new SecureRandom();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state = new BigInteger(130, r).toString(32);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65479F6-4D4F-0542-A22B-0865E1786479}"/>
              </a:ext>
            </a:extLst>
          </p:cNvPr>
          <p:cNvSpPr txBox="1">
            <a:spLocks/>
          </p:cNvSpPr>
          <p:nvPr/>
        </p:nvSpPr>
        <p:spPr>
          <a:xfrm>
            <a:off x="426978" y="1201738"/>
            <a:ext cx="8277344" cy="86184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 algn="l" defTabSz="684213" rtl="0" eaLnBrk="1" fontAlgn="base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2000" b="0" i="0" kern="120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 algn="l" defTabSz="684213" rtl="0" eaLnBrk="1" fontAlgn="base" hangingPunct="1">
              <a:lnSpc>
                <a:spcPct val="95000"/>
              </a:lnSpc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800" b="0" i="0" kern="120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600" b="0" i="0" kern="120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400" b="0" i="0" kern="120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200" b="0" i="0" kern="120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Font typeface="Arial"/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state = csrf_token();</a:t>
            </a:r>
          </a:p>
          <a:p>
            <a:pPr lvl="1" indent="0">
              <a:buFont typeface="Arial"/>
              <a:buNone/>
            </a:pPr>
            <a:r>
              <a:rPr lang="en-US" dirty="0"/>
              <a:t>Does not change on each OAuth flow!</a:t>
            </a:r>
          </a:p>
        </p:txBody>
      </p:sp>
    </p:spTree>
    <p:extLst>
      <p:ext uri="{BB962C8B-B14F-4D97-AF65-F5344CB8AC3E}">
        <p14:creationId xmlns:p14="http://schemas.microsoft.com/office/powerpoint/2010/main" val="124685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1303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1303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725767" y="729295"/>
            <a:ext cx="0" cy="38617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</p:cNvCxnSpPr>
          <p:nvPr/>
        </p:nvCxnSpPr>
        <p:spPr>
          <a:xfrm>
            <a:off x="2064193" y="738054"/>
            <a:ext cx="0" cy="38529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4237447" y="723540"/>
            <a:ext cx="1" cy="38675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7625474" y="631956"/>
            <a:ext cx="0" cy="39590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260060" y="2205830"/>
            <a:ext cx="5143501" cy="731837"/>
          </a:xfrm>
        </p:spPr>
        <p:txBody>
          <a:bodyPr/>
          <a:lstStyle/>
          <a:p>
            <a:pPr algn="ctr"/>
            <a:r>
              <a:rPr lang="en-US" dirty="0"/>
              <a:t>state Leak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725767" y="533891"/>
            <a:ext cx="3511680" cy="369332"/>
            <a:chOff x="725767" y="470391"/>
            <a:chExt cx="3511680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759440" y="470391"/>
              <a:ext cx="331398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 /start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alice@cisco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725767" y="801623"/>
              <a:ext cx="35116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7" y="43856"/>
            <a:ext cx="621939" cy="621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77" y="38100"/>
            <a:ext cx="621940" cy="62194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849" y="1597504"/>
            <a:ext cx="347824" cy="34782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31" y="69989"/>
            <a:ext cx="605910" cy="605910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8745492" y="572516"/>
            <a:ext cx="0" cy="4018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980" y="3720098"/>
            <a:ext cx="295741" cy="295741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4226247" y="4181110"/>
            <a:ext cx="4500835" cy="389642"/>
            <a:chOff x="4226247" y="3864096"/>
            <a:chExt cx="4500835" cy="389642"/>
          </a:xfrm>
        </p:grpSpPr>
        <p:sp>
          <p:nvSpPr>
            <p:cNvPr id="80" name="TextBox 79"/>
            <p:cNvSpPr txBox="1"/>
            <p:nvPr/>
          </p:nvSpPr>
          <p:spPr>
            <a:xfrm>
              <a:off x="4510841" y="3884406"/>
              <a:ext cx="2400282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GET ...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access_token</a:t>
              </a:r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341" y="3884406"/>
              <a:ext cx="295741" cy="295741"/>
            </a:xfrm>
            <a:prstGeom prst="rect">
              <a:avLst/>
            </a:prstGeom>
          </p:spPr>
        </p:pic>
        <p:cxnSp>
          <p:nvCxnSpPr>
            <p:cNvPr id="82" name="Straight Arrow Connector 81"/>
            <p:cNvCxnSpPr>
              <a:cxnSpLocks/>
            </p:cNvCxnSpPr>
            <p:nvPr/>
          </p:nvCxnSpPr>
          <p:spPr>
            <a:xfrm>
              <a:off x="4234275" y="4201401"/>
              <a:ext cx="449280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247" y="3864096"/>
              <a:ext cx="347824" cy="347824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727885" y="4027508"/>
            <a:ext cx="3468383" cy="347824"/>
            <a:chOff x="735737" y="1934793"/>
            <a:chExt cx="3468383" cy="347824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735737" y="2273300"/>
              <a:ext cx="346838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4092" y="1934793"/>
              <a:ext cx="347824" cy="347824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4234275" y="3849181"/>
            <a:ext cx="3391199" cy="406265"/>
            <a:chOff x="4234275" y="3239057"/>
            <a:chExt cx="3391199" cy="369332"/>
          </a:xfrm>
        </p:grpSpPr>
        <p:cxnSp>
          <p:nvCxnSpPr>
            <p:cNvPr id="66" name="Straight Arrow Connector 65"/>
            <p:cNvCxnSpPr/>
            <p:nvPr/>
          </p:nvCxnSpPr>
          <p:spPr>
            <a:xfrm flipH="1">
              <a:off x="4237447" y="3314484"/>
              <a:ext cx="33880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4234275" y="3239057"/>
              <a:ext cx="2877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access_token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35737" y="3226124"/>
            <a:ext cx="5220563" cy="369333"/>
            <a:chOff x="735737" y="2327537"/>
            <a:chExt cx="5220563" cy="335757"/>
          </a:xfrm>
        </p:grpSpPr>
        <p:sp>
          <p:nvSpPr>
            <p:cNvPr id="56" name="TextBox 55"/>
            <p:cNvSpPr txBox="1"/>
            <p:nvPr/>
          </p:nvSpPr>
          <p:spPr>
            <a:xfrm>
              <a:off x="766831" y="2327537"/>
              <a:ext cx="5189469" cy="33575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GET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redirect_uri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code’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state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0F1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735737" y="2657504"/>
              <a:ext cx="34683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748472" y="2945914"/>
            <a:ext cx="5270570" cy="369332"/>
            <a:chOff x="735739" y="794618"/>
            <a:chExt cx="6595519" cy="369332"/>
          </a:xfrm>
        </p:grpSpPr>
        <p:sp>
          <p:nvSpPr>
            <p:cNvPr id="69" name="TextBox 68"/>
            <p:cNvSpPr txBox="1"/>
            <p:nvPr/>
          </p:nvSpPr>
          <p:spPr>
            <a:xfrm>
              <a:off x="759439" y="794618"/>
              <a:ext cx="657181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Redirect: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redirect_uri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code’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state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flipH="1">
              <a:off x="735739" y="1124249"/>
              <a:ext cx="16044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2039457" y="2590030"/>
            <a:ext cx="5607759" cy="369332"/>
            <a:chOff x="766831" y="2327537"/>
            <a:chExt cx="5607759" cy="369332"/>
          </a:xfrm>
        </p:grpSpPr>
        <p:sp>
          <p:nvSpPr>
            <p:cNvPr id="86" name="TextBox 85"/>
            <p:cNvSpPr txBox="1"/>
            <p:nvPr/>
          </p:nvSpPr>
          <p:spPr>
            <a:xfrm>
              <a:off x="766831" y="2327537"/>
              <a:ext cx="518946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Get OAuth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code’</a:t>
              </a:r>
            </a:p>
          </p:txBody>
        </p:sp>
        <p:cxnSp>
          <p:nvCxnSpPr>
            <p:cNvPr id="87" name="Straight Arrow Connector 86"/>
            <p:cNvCxnSpPr>
              <a:cxnSpLocks/>
            </p:cNvCxnSpPr>
            <p:nvPr/>
          </p:nvCxnSpPr>
          <p:spPr>
            <a:xfrm>
              <a:off x="791567" y="2657504"/>
              <a:ext cx="55830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34040" y="2260349"/>
            <a:ext cx="5220563" cy="369332"/>
            <a:chOff x="735737" y="2302137"/>
            <a:chExt cx="5220563" cy="369332"/>
          </a:xfrm>
        </p:grpSpPr>
        <p:sp>
          <p:nvSpPr>
            <p:cNvPr id="51" name="TextBox 50"/>
            <p:cNvSpPr txBox="1"/>
            <p:nvPr/>
          </p:nvSpPr>
          <p:spPr>
            <a:xfrm>
              <a:off x="766831" y="2302137"/>
              <a:ext cx="518946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GET /branding  Referer: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redirect_uri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code, state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735737" y="2657504"/>
              <a:ext cx="12965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735737" y="1935308"/>
            <a:ext cx="3435132" cy="369332"/>
            <a:chOff x="735737" y="4344288"/>
            <a:chExt cx="3435132" cy="369332"/>
          </a:xfrm>
        </p:grpSpPr>
        <p:sp>
          <p:nvSpPr>
            <p:cNvPr id="119" name="TextBox 118"/>
            <p:cNvSpPr txBox="1"/>
            <p:nvPr/>
          </p:nvSpPr>
          <p:spPr>
            <a:xfrm>
              <a:off x="766831" y="4344288"/>
              <a:ext cx="330659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&lt;img src=attacker/branding&gt;</a:t>
              </a:r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 flipH="1">
              <a:off x="735737" y="4421133"/>
              <a:ext cx="34351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4234275" y="1766732"/>
            <a:ext cx="3391199" cy="369332"/>
            <a:chOff x="4234275" y="3239057"/>
            <a:chExt cx="3391199" cy="369332"/>
          </a:xfrm>
        </p:grpSpPr>
        <p:cxnSp>
          <p:nvCxnSpPr>
            <p:cNvPr id="58" name="Straight Arrow Connector 57"/>
            <p:cNvCxnSpPr/>
            <p:nvPr/>
          </p:nvCxnSpPr>
          <p:spPr>
            <a:xfrm flipH="1">
              <a:off x="4237447" y="3314484"/>
              <a:ext cx="33880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234275" y="3239057"/>
              <a:ext cx="2877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access_token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4237447" y="1398240"/>
            <a:ext cx="3388027" cy="369332"/>
            <a:chOff x="4237447" y="2638553"/>
            <a:chExt cx="3388027" cy="369332"/>
          </a:xfrm>
        </p:grpSpPr>
        <p:sp>
          <p:nvSpPr>
            <p:cNvPr id="53" name="TextBox 52"/>
            <p:cNvSpPr txBox="1"/>
            <p:nvPr/>
          </p:nvSpPr>
          <p:spPr>
            <a:xfrm>
              <a:off x="4294490" y="2638553"/>
              <a:ext cx="330598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 /token  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code, …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4237447" y="2982464"/>
              <a:ext cx="33880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735737" y="991272"/>
            <a:ext cx="5220563" cy="369332"/>
            <a:chOff x="735737" y="2327537"/>
            <a:chExt cx="5220563" cy="369332"/>
          </a:xfrm>
        </p:grpSpPr>
        <p:sp>
          <p:nvSpPr>
            <p:cNvPr id="44" name="TextBox 43"/>
            <p:cNvSpPr txBox="1"/>
            <p:nvPr/>
          </p:nvSpPr>
          <p:spPr>
            <a:xfrm>
              <a:off x="766831" y="2327537"/>
              <a:ext cx="518946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GET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redirect_uri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state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735737" y="2657504"/>
              <a:ext cx="34683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067188" y="73737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24" y="3695103"/>
            <a:ext cx="347824" cy="347824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4234275" y="3478383"/>
            <a:ext cx="3391199" cy="369332"/>
            <a:chOff x="4234275" y="2638553"/>
            <a:chExt cx="3391199" cy="335757"/>
          </a:xfrm>
        </p:grpSpPr>
        <p:sp>
          <p:nvSpPr>
            <p:cNvPr id="62" name="TextBox 61"/>
            <p:cNvSpPr txBox="1"/>
            <p:nvPr/>
          </p:nvSpPr>
          <p:spPr>
            <a:xfrm>
              <a:off x="4294490" y="2638553"/>
              <a:ext cx="3305989" cy="33575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 /token  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code’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…</a:t>
              </a:r>
            </a:p>
          </p:txBody>
        </p:sp>
        <p:cxnSp>
          <p:nvCxnSpPr>
            <p:cNvPr id="64" name="Straight Arrow Connector 63"/>
            <p:cNvCxnSpPr>
              <a:cxnSpLocks/>
            </p:cNvCxnSpPr>
            <p:nvPr/>
          </p:nvCxnSpPr>
          <p:spPr>
            <a:xfrm>
              <a:off x="4234275" y="2947828"/>
              <a:ext cx="33911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ounded Rectangle 83"/>
          <p:cNvSpPr/>
          <p:nvPr/>
        </p:nvSpPr>
        <p:spPr>
          <a:xfrm>
            <a:off x="807636" y="3658787"/>
            <a:ext cx="3301232" cy="1299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cs typeface="Consolas" panose="020B0609020204030204" pitchFamily="49" charset="0"/>
              </a:rPr>
              <a:t>state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single-use?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7297237" y="42110"/>
            <a:ext cx="606484" cy="617930"/>
            <a:chOff x="-2806822" y="912935"/>
            <a:chExt cx="2452013" cy="2498287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06822" y="912935"/>
              <a:ext cx="2452013" cy="2452013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99255" y="2197093"/>
              <a:ext cx="1224000" cy="1214129"/>
            </a:xfrm>
            <a:prstGeom prst="rect">
              <a:avLst/>
            </a:prstGeom>
          </p:spPr>
        </p:pic>
      </p:grpSp>
      <p:pic>
        <p:nvPicPr>
          <p:cNvPr id="88" name="Picture 87">
            <a:extLst>
              <a:ext uri="{FF2B5EF4-FFF2-40B4-BE49-F238E27FC236}">
                <a16:creationId xmlns:a16="http://schemas.microsoft.com/office/drawing/2014/main" id="{F52DCEB7-202E-2A4E-A277-632F667EAC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8999" y="38099"/>
            <a:ext cx="552337" cy="55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4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>
            <a:cxnSpLocks/>
            <a:stCxn id="3" idx="2"/>
          </p:cNvCxnSpPr>
          <p:nvPr/>
        </p:nvCxnSpPr>
        <p:spPr>
          <a:xfrm>
            <a:off x="725767" y="665795"/>
            <a:ext cx="0" cy="38109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</p:cNvCxnSpPr>
          <p:nvPr/>
        </p:nvCxnSpPr>
        <p:spPr>
          <a:xfrm>
            <a:off x="2064193" y="674554"/>
            <a:ext cx="0" cy="38021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5" idx="2"/>
          </p:cNvCxnSpPr>
          <p:nvPr/>
        </p:nvCxnSpPr>
        <p:spPr>
          <a:xfrm flipH="1">
            <a:off x="4234275" y="660040"/>
            <a:ext cx="3172" cy="3816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7625474" y="568456"/>
            <a:ext cx="0" cy="39082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8745492" y="572516"/>
            <a:ext cx="0" cy="39042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261114" y="2205831"/>
            <a:ext cx="5143502" cy="731837"/>
          </a:xfrm>
        </p:spPr>
        <p:txBody>
          <a:bodyPr/>
          <a:lstStyle/>
          <a:p>
            <a:pPr algn="ctr"/>
            <a:r>
              <a:rPr lang="en-US" dirty="0"/>
              <a:t>redirect_uri Manipulation</a:t>
            </a:r>
            <a:endParaRPr lang="en-US" sz="1400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735737" y="2060985"/>
            <a:ext cx="5220563" cy="369333"/>
            <a:chOff x="735737" y="2327537"/>
            <a:chExt cx="5220563" cy="335757"/>
          </a:xfrm>
        </p:grpSpPr>
        <p:sp>
          <p:nvSpPr>
            <p:cNvPr id="44" name="TextBox 43"/>
            <p:cNvSpPr txBox="1"/>
            <p:nvPr/>
          </p:nvSpPr>
          <p:spPr>
            <a:xfrm>
              <a:off x="766831" y="2327537"/>
              <a:ext cx="5189469" cy="33575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https://attacker</a:t>
              </a:r>
              <a:r>
                <a:rPr lang="en-US" dirty="0">
                  <a:solidFill>
                    <a:prstClr val="black"/>
                  </a:solidFill>
                  <a:latin typeface="Arial"/>
                </a:rPr>
                <a:t>?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state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735737" y="2657504"/>
              <a:ext cx="13249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4294490" y="2704257"/>
            <a:ext cx="4714150" cy="923330"/>
            <a:chOff x="4294490" y="2638553"/>
            <a:chExt cx="4714150" cy="839391"/>
          </a:xfrm>
        </p:grpSpPr>
        <p:sp>
          <p:nvSpPr>
            <p:cNvPr id="53" name="TextBox 52"/>
            <p:cNvSpPr txBox="1"/>
            <p:nvPr/>
          </p:nvSpPr>
          <p:spPr>
            <a:xfrm>
              <a:off x="4294490" y="2638553"/>
              <a:ext cx="4714150" cy="83939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 /token  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code, client_id, client_secret, redirect_uri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2" name="Straight Arrow Connector 51"/>
            <p:cNvCxnSpPr>
              <a:cxnSpLocks/>
            </p:cNvCxnSpPr>
            <p:nvPr/>
          </p:nvCxnSpPr>
          <p:spPr>
            <a:xfrm>
              <a:off x="4294490" y="2947828"/>
              <a:ext cx="33309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4234275" y="3304590"/>
            <a:ext cx="3391200" cy="406265"/>
            <a:chOff x="4234275" y="3239057"/>
            <a:chExt cx="3391200" cy="369332"/>
          </a:xfrm>
        </p:grpSpPr>
        <p:cxnSp>
          <p:nvCxnSpPr>
            <p:cNvPr id="58" name="Straight Arrow Connector 57"/>
            <p:cNvCxnSpPr>
              <a:cxnSpLocks/>
            </p:cNvCxnSpPr>
            <p:nvPr/>
          </p:nvCxnSpPr>
          <p:spPr>
            <a:xfrm flipH="1">
              <a:off x="4294490" y="3314484"/>
              <a:ext cx="33309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234275" y="3239057"/>
              <a:ext cx="2877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access_token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060687" y="517651"/>
            <a:ext cx="3637737" cy="369332"/>
            <a:chOff x="725767" y="470391"/>
            <a:chExt cx="5868616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759439" y="470391"/>
              <a:ext cx="583494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 /start  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alice@cisco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0F1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725767" y="801623"/>
              <a:ext cx="35116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7" y="43856"/>
            <a:ext cx="621939" cy="621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77" y="38100"/>
            <a:ext cx="621940" cy="62194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31" y="69989"/>
            <a:ext cx="605910" cy="60591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09" y="3165922"/>
            <a:ext cx="347824" cy="347824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735737" y="1775142"/>
            <a:ext cx="6889737" cy="369332"/>
            <a:chOff x="735737" y="1999795"/>
            <a:chExt cx="6889737" cy="369332"/>
          </a:xfrm>
        </p:grpSpPr>
        <p:sp>
          <p:nvSpPr>
            <p:cNvPr id="72" name="TextBox 71"/>
            <p:cNvSpPr txBox="1"/>
            <p:nvPr/>
          </p:nvSpPr>
          <p:spPr>
            <a:xfrm>
              <a:off x="766831" y="1999795"/>
              <a:ext cx="444930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Redirect: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https://attacker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state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H="1">
              <a:off x="735737" y="2327537"/>
              <a:ext cx="6889737" cy="18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735737" y="1439228"/>
            <a:ext cx="7017331" cy="369332"/>
            <a:chOff x="735737" y="1125823"/>
            <a:chExt cx="7017331" cy="369332"/>
          </a:xfrm>
        </p:grpSpPr>
        <p:sp>
          <p:nvSpPr>
            <p:cNvPr id="77" name="TextBox 76"/>
            <p:cNvSpPr txBox="1"/>
            <p:nvPr/>
          </p:nvSpPr>
          <p:spPr>
            <a:xfrm>
              <a:off x="766831" y="1125823"/>
              <a:ext cx="698623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GET cisco/authorize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client_id,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https://attacker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state, scope</a:t>
              </a: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735737" y="1481190"/>
              <a:ext cx="68897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738466" y="1156266"/>
            <a:ext cx="7338733" cy="369332"/>
            <a:chOff x="735739" y="794618"/>
            <a:chExt cx="9183590" cy="369332"/>
          </a:xfrm>
        </p:grpSpPr>
        <p:sp>
          <p:nvSpPr>
            <p:cNvPr id="62" name="TextBox 61"/>
            <p:cNvSpPr txBox="1"/>
            <p:nvPr/>
          </p:nvSpPr>
          <p:spPr>
            <a:xfrm>
              <a:off x="759438" y="794618"/>
              <a:ext cx="9159891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 cisco/authorize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client_id,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https://attacker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state, scope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H="1">
              <a:off x="735739" y="1124249"/>
              <a:ext cx="16044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ounded Rectangle 79"/>
          <p:cNvSpPr/>
          <p:nvPr/>
        </p:nvSpPr>
        <p:spPr>
          <a:xfrm>
            <a:off x="7708306" y="1725917"/>
            <a:ext cx="905195" cy="50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TOFU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2060686" y="875178"/>
            <a:ext cx="6510234" cy="369332"/>
            <a:chOff x="735738" y="794618"/>
            <a:chExt cx="8146817" cy="369332"/>
          </a:xfrm>
        </p:grpSpPr>
        <p:sp>
          <p:nvSpPr>
            <p:cNvPr id="23" name="TextBox 22"/>
            <p:cNvSpPr txBox="1"/>
            <p:nvPr/>
          </p:nvSpPr>
          <p:spPr>
            <a:xfrm>
              <a:off x="759438" y="794618"/>
              <a:ext cx="812311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 cisco/authorize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client_id, redirect_uri, state, scope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735738" y="1124249"/>
              <a:ext cx="27199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2061724" y="2411321"/>
            <a:ext cx="5189469" cy="369332"/>
            <a:chOff x="766831" y="2327537"/>
            <a:chExt cx="5189469" cy="369332"/>
          </a:xfrm>
        </p:grpSpPr>
        <p:sp>
          <p:nvSpPr>
            <p:cNvPr id="83" name="TextBox 82"/>
            <p:cNvSpPr txBox="1"/>
            <p:nvPr/>
          </p:nvSpPr>
          <p:spPr>
            <a:xfrm>
              <a:off x="766831" y="2327537"/>
              <a:ext cx="518946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GET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redirect_uri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state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84" name="Straight Arrow Connector 83"/>
            <p:cNvCxnSpPr>
              <a:cxnSpLocks/>
            </p:cNvCxnSpPr>
            <p:nvPr/>
          </p:nvCxnSpPr>
          <p:spPr>
            <a:xfrm>
              <a:off x="784732" y="2657504"/>
              <a:ext cx="21166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2051718" y="3810988"/>
            <a:ext cx="2117746" cy="369332"/>
            <a:chOff x="766831" y="4344288"/>
            <a:chExt cx="2117746" cy="369332"/>
          </a:xfrm>
        </p:grpSpPr>
        <p:sp>
          <p:nvSpPr>
            <p:cNvPr id="86" name="TextBox 85"/>
            <p:cNvSpPr txBox="1"/>
            <p:nvPr/>
          </p:nvSpPr>
          <p:spPr>
            <a:xfrm>
              <a:off x="766831" y="4344288"/>
              <a:ext cx="176166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session_cookie</a:t>
              </a:r>
            </a:p>
          </p:txBody>
        </p:sp>
        <p:cxnSp>
          <p:nvCxnSpPr>
            <p:cNvPr id="87" name="Straight Arrow Connector 86"/>
            <p:cNvCxnSpPr>
              <a:cxnSpLocks/>
            </p:cNvCxnSpPr>
            <p:nvPr/>
          </p:nvCxnSpPr>
          <p:spPr>
            <a:xfrm flipH="1">
              <a:off x="794738" y="4421133"/>
              <a:ext cx="208983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Picture 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09" y="3546623"/>
            <a:ext cx="347824" cy="347824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117286" y="4180320"/>
            <a:ext cx="4465641" cy="6402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valid_redirect?(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client_id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0F1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https://attacker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cxnSp>
        <p:nvCxnSpPr>
          <p:cNvPr id="26" name="Straight Connector 25"/>
          <p:cNvCxnSpPr>
            <a:stCxn id="24" idx="0"/>
          </p:cNvCxnSpPr>
          <p:nvPr/>
        </p:nvCxnSpPr>
        <p:spPr>
          <a:xfrm flipV="1">
            <a:off x="2350107" y="1845680"/>
            <a:ext cx="2948460" cy="233464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719368" y="4179305"/>
            <a:ext cx="3333971" cy="6536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redirect_uri ==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0F1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https://attacker</a:t>
            </a:r>
          </a:p>
        </p:txBody>
      </p:sp>
      <p:cxnSp>
        <p:nvCxnSpPr>
          <p:cNvPr id="30" name="Straight Arrow Connector 29"/>
          <p:cNvCxnSpPr>
            <a:cxnSpLocks/>
            <a:stCxn id="28" idx="0"/>
          </p:cNvCxnSpPr>
          <p:nvPr/>
        </p:nvCxnSpPr>
        <p:spPr>
          <a:xfrm flipH="1" flipV="1">
            <a:off x="5578997" y="3304590"/>
            <a:ext cx="807357" cy="8747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7297237" y="42110"/>
            <a:ext cx="606484" cy="617930"/>
            <a:chOff x="-2806822" y="912935"/>
            <a:chExt cx="2452013" cy="2498287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06822" y="912935"/>
              <a:ext cx="2452013" cy="2452013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99255" y="2197093"/>
              <a:ext cx="1224000" cy="1214129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56E6317E-795F-9A42-B757-B4BBBA79DF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8999" y="38099"/>
            <a:ext cx="552337" cy="552337"/>
          </a:xfrm>
          <a:prstGeom prst="rect">
            <a:avLst/>
          </a:prstGeom>
        </p:spPr>
      </p:pic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0471902-A588-054F-BAC4-EBB37ABE2D7E}"/>
              </a:ext>
            </a:extLst>
          </p:cNvPr>
          <p:cNvSpPr/>
          <p:nvPr/>
        </p:nvSpPr>
        <p:spPr>
          <a:xfrm>
            <a:off x="766831" y="2511706"/>
            <a:ext cx="6154830" cy="119914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26194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grant.type == IMPLICIT		then game_over()</a:t>
            </a:r>
          </a:p>
          <a:p>
            <a:r>
              <a:rPr lang="en-US" dirty="0">
                <a:solidFill>
                  <a:srgbClr val="26194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elsif client.type == PUBLIC 	then game_over()</a:t>
            </a:r>
          </a:p>
          <a:p>
            <a:r>
              <a:rPr lang="en-US" dirty="0">
                <a:solidFill>
                  <a:srgbClr val="26194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 ????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EEC5EA-186D-7E4C-A1B5-98C0254DFA04}"/>
              </a:ext>
            </a:extLst>
          </p:cNvPr>
          <p:cNvCxnSpPr>
            <a:stCxn id="28" idx="0"/>
          </p:cNvCxnSpPr>
          <p:nvPr/>
        </p:nvCxnSpPr>
        <p:spPr>
          <a:xfrm flipH="1" flipV="1">
            <a:off x="5672848" y="1845680"/>
            <a:ext cx="713506" cy="23336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31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24" grpId="0" animBg="1"/>
      <p:bldP spid="28" grpId="0" animBg="1"/>
      <p:bldP spid="37" grpId="0" animBg="1"/>
      <p:bldP spid="3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8" y="1507956"/>
            <a:ext cx="4032251" cy="30830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Subdirectory Validation: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https://client.com/api/oauth/callback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https://client.com/api/profiles/attacker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https://attacker.client.com/api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http://client.com/api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55865" y="1507956"/>
            <a:ext cx="4388135" cy="3083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Subdomain Validation: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https://client.com/api/oauth/callback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https://client.com/api/profiles/attacker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https://attacker.client.com/api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http://client.com/api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redirect_uri Validation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766" y="987811"/>
            <a:ext cx="5171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iscoSansTT" panose="020B0503020201020303" pitchFamily="34" charset="0"/>
                <a:ea typeface="+mn-ea"/>
                <a:cs typeface="CiscoSansTT" panose="020B0503020201020303" pitchFamily="34" charset="0"/>
              </a:rPr>
              <a:t>Registered redirect_uri: https://client.com/api </a:t>
            </a:r>
          </a:p>
        </p:txBody>
      </p:sp>
    </p:spTree>
    <p:extLst>
      <p:ext uri="{BB962C8B-B14F-4D97-AF65-F5344CB8AC3E}">
        <p14:creationId xmlns:p14="http://schemas.microsoft.com/office/powerpoint/2010/main" val="53340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>
            <a:cxnSpLocks/>
            <a:stCxn id="3" idx="2"/>
          </p:cNvCxnSpPr>
          <p:nvPr/>
        </p:nvCxnSpPr>
        <p:spPr>
          <a:xfrm>
            <a:off x="725767" y="665795"/>
            <a:ext cx="0" cy="38109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</p:cNvCxnSpPr>
          <p:nvPr/>
        </p:nvCxnSpPr>
        <p:spPr>
          <a:xfrm>
            <a:off x="2064193" y="674554"/>
            <a:ext cx="0" cy="38021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5" idx="2"/>
          </p:cNvCxnSpPr>
          <p:nvPr/>
        </p:nvCxnSpPr>
        <p:spPr>
          <a:xfrm>
            <a:off x="4237447" y="660040"/>
            <a:ext cx="0" cy="3816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7625473" y="568456"/>
            <a:ext cx="1" cy="39082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8745492" y="572516"/>
            <a:ext cx="0" cy="39042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259793" y="2205829"/>
            <a:ext cx="5143502" cy="731837"/>
          </a:xfrm>
        </p:spPr>
        <p:txBody>
          <a:bodyPr/>
          <a:lstStyle/>
          <a:p>
            <a:pPr algn="ctr"/>
            <a:r>
              <a:rPr lang="en-US" dirty="0"/>
              <a:t>Over-broad redirect_uri</a:t>
            </a:r>
            <a:endParaRPr lang="en-US" sz="1400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735737" y="2276886"/>
            <a:ext cx="5650617" cy="369332"/>
            <a:chOff x="735737" y="2327537"/>
            <a:chExt cx="5650617" cy="335756"/>
          </a:xfrm>
        </p:grpSpPr>
        <p:sp>
          <p:nvSpPr>
            <p:cNvPr id="44" name="TextBox 43"/>
            <p:cNvSpPr txBox="1"/>
            <p:nvPr/>
          </p:nvSpPr>
          <p:spPr>
            <a:xfrm>
              <a:off x="766831" y="2327537"/>
              <a:ext cx="5619523" cy="33575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https://client/api/u/attacker</a:t>
              </a:r>
              <a:r>
                <a:rPr lang="en-US" dirty="0">
                  <a:solidFill>
                    <a:prstClr val="black"/>
                  </a:solidFill>
                  <a:latin typeface="Arial"/>
                </a:rPr>
                <a:t>?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   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state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735737" y="2657504"/>
              <a:ext cx="34605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2077666" y="3350469"/>
            <a:ext cx="5547808" cy="923330"/>
            <a:chOff x="4294489" y="2638555"/>
            <a:chExt cx="5547808" cy="839391"/>
          </a:xfrm>
        </p:grpSpPr>
        <p:sp>
          <p:nvSpPr>
            <p:cNvPr id="53" name="TextBox 52"/>
            <p:cNvSpPr txBox="1"/>
            <p:nvPr/>
          </p:nvSpPr>
          <p:spPr>
            <a:xfrm>
              <a:off x="4294489" y="2638555"/>
              <a:ext cx="4831133" cy="83939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 /token  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code, client_id, </a:t>
              </a:r>
              <a:r>
                <a:rPr kumimoji="0" lang="en-US" sz="1800" b="0" i="1" u="none" strike="sng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client_secret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https://client/api/u/attacker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2" name="Straight Arrow Connector 51"/>
            <p:cNvCxnSpPr>
              <a:cxnSpLocks/>
            </p:cNvCxnSpPr>
            <p:nvPr/>
          </p:nvCxnSpPr>
          <p:spPr>
            <a:xfrm>
              <a:off x="4294489" y="2947828"/>
              <a:ext cx="55478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2037701" y="3988164"/>
            <a:ext cx="5587773" cy="406265"/>
            <a:chOff x="4234275" y="3239057"/>
            <a:chExt cx="5587773" cy="369332"/>
          </a:xfrm>
        </p:grpSpPr>
        <p:cxnSp>
          <p:nvCxnSpPr>
            <p:cNvPr id="58" name="Straight Arrow Connector 57"/>
            <p:cNvCxnSpPr>
              <a:cxnSpLocks/>
            </p:cNvCxnSpPr>
            <p:nvPr/>
          </p:nvCxnSpPr>
          <p:spPr>
            <a:xfrm flipH="1">
              <a:off x="4274240" y="3289128"/>
              <a:ext cx="55478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234275" y="3239057"/>
              <a:ext cx="2877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access_token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060687" y="517651"/>
            <a:ext cx="3637737" cy="369332"/>
            <a:chOff x="725767" y="470391"/>
            <a:chExt cx="5868616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759439" y="470391"/>
              <a:ext cx="583494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 /start  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alice@cisco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0F1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725767" y="801623"/>
              <a:ext cx="35116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7" y="43856"/>
            <a:ext cx="621939" cy="621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77" y="38100"/>
            <a:ext cx="621940" cy="62194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31" y="69989"/>
            <a:ext cx="605910" cy="60591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39" y="3849496"/>
            <a:ext cx="347824" cy="347824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735737" y="1914842"/>
            <a:ext cx="6889737" cy="369332"/>
            <a:chOff x="735737" y="1999795"/>
            <a:chExt cx="6889737" cy="369332"/>
          </a:xfrm>
        </p:grpSpPr>
        <p:sp>
          <p:nvSpPr>
            <p:cNvPr id="72" name="TextBox 71"/>
            <p:cNvSpPr txBox="1"/>
            <p:nvPr/>
          </p:nvSpPr>
          <p:spPr>
            <a:xfrm>
              <a:off x="766830" y="1999795"/>
              <a:ext cx="614196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Redirect: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https://client/api/u/attacker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  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state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H="1">
              <a:off x="735737" y="2327537"/>
              <a:ext cx="6889737" cy="18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735737" y="1540828"/>
            <a:ext cx="8128863" cy="369332"/>
            <a:chOff x="735737" y="1125823"/>
            <a:chExt cx="8128863" cy="369332"/>
          </a:xfrm>
        </p:grpSpPr>
        <p:sp>
          <p:nvSpPr>
            <p:cNvPr id="77" name="TextBox 76"/>
            <p:cNvSpPr txBox="1"/>
            <p:nvPr/>
          </p:nvSpPr>
          <p:spPr>
            <a:xfrm>
              <a:off x="766831" y="1125823"/>
              <a:ext cx="809776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GET cisco/authorize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client_id,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https://client/api/u/attacker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state, scope</a:t>
              </a: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735737" y="1481190"/>
              <a:ext cx="68897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738466" y="1207066"/>
            <a:ext cx="7980887" cy="369332"/>
            <a:chOff x="735739" y="794618"/>
            <a:chExt cx="9987173" cy="369332"/>
          </a:xfrm>
        </p:grpSpPr>
        <p:sp>
          <p:nvSpPr>
            <p:cNvPr id="62" name="TextBox 61"/>
            <p:cNvSpPr txBox="1"/>
            <p:nvPr/>
          </p:nvSpPr>
          <p:spPr>
            <a:xfrm>
              <a:off x="759438" y="794618"/>
              <a:ext cx="996347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 cisco/authorize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client_id,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https://client/api/u/attacker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state, scope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H="1">
              <a:off x="735739" y="1124249"/>
              <a:ext cx="16044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2060686" y="875178"/>
            <a:ext cx="6510234" cy="369332"/>
            <a:chOff x="735738" y="794618"/>
            <a:chExt cx="8146817" cy="369332"/>
          </a:xfrm>
        </p:grpSpPr>
        <p:sp>
          <p:nvSpPr>
            <p:cNvPr id="23" name="TextBox 22"/>
            <p:cNvSpPr txBox="1"/>
            <p:nvPr/>
          </p:nvSpPr>
          <p:spPr>
            <a:xfrm>
              <a:off x="759438" y="794618"/>
              <a:ext cx="812311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 cisco/authorize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client_id, redirect_uri, state, scope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735738" y="1124249"/>
              <a:ext cx="27199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4506231" y="-45129"/>
            <a:ext cx="3140985" cy="65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3B86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CiscoSansTT" panose="020B0503020201020303" pitchFamily="34" charset="0"/>
              </a:rPr>
              <a:t>Registered redirect_uri: https://client/api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95724" y="1874706"/>
            <a:ext cx="990870" cy="4752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subdir?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734040" y="3023251"/>
            <a:ext cx="7043833" cy="369332"/>
            <a:chOff x="735737" y="2302137"/>
            <a:chExt cx="7043833" cy="369332"/>
          </a:xfrm>
        </p:grpSpPr>
        <p:sp>
          <p:nvSpPr>
            <p:cNvPr id="64" name="TextBox 63"/>
            <p:cNvSpPr txBox="1"/>
            <p:nvPr/>
          </p:nvSpPr>
          <p:spPr>
            <a:xfrm>
              <a:off x="766829" y="2302137"/>
              <a:ext cx="7012741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GET /badge.png  Referer: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https://client/api/u/attacker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code, state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735737" y="2657504"/>
              <a:ext cx="12965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ounded Rectangle 79"/>
          <p:cNvSpPr/>
          <p:nvPr/>
        </p:nvSpPr>
        <p:spPr>
          <a:xfrm>
            <a:off x="8122243" y="2086914"/>
            <a:ext cx="905195" cy="50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TOFU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735737" y="2698210"/>
            <a:ext cx="3435132" cy="369332"/>
            <a:chOff x="735737" y="4344288"/>
            <a:chExt cx="3435132" cy="369332"/>
          </a:xfrm>
        </p:grpSpPr>
        <p:sp>
          <p:nvSpPr>
            <p:cNvPr id="67" name="TextBox 66"/>
            <p:cNvSpPr txBox="1"/>
            <p:nvPr/>
          </p:nvSpPr>
          <p:spPr>
            <a:xfrm>
              <a:off x="766831" y="4344288"/>
              <a:ext cx="330659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&lt;img src=attacker/badge.png&gt;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H="1">
              <a:off x="735737" y="4421133"/>
              <a:ext cx="34351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ounded Rectangle 68"/>
          <p:cNvSpPr/>
          <p:nvPr/>
        </p:nvSpPr>
        <p:spPr>
          <a:xfrm>
            <a:off x="7683024" y="3604397"/>
            <a:ext cx="1460976" cy="6824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redirect_uri ==?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126663" y="2910260"/>
            <a:ext cx="4381098" cy="15885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defTabSz="9144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full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Consolas" charset="0"/>
                <a:cs typeface="Consolas" charset="0"/>
              </a:rPr>
              <a:t>redirect_uris</a:t>
            </a:r>
            <a:r>
              <a:rPr lang="en-US" dirty="0">
                <a:solidFill>
                  <a:prstClr val="black"/>
                </a:solidFill>
                <a:latin typeface="Arial"/>
              </a:rPr>
              <a:t> registered?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separate leaf subdomain used for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Consolas" charset="0"/>
                <a:cs typeface="Consolas" charset="0"/>
              </a:rPr>
              <a:t>redirect_uri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lang="en-US" dirty="0">
                <a:solidFill>
                  <a:prstClr val="black"/>
                </a:solidFill>
                <a:latin typeface="Arial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 Public Clients using Dynamic Client Registration?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7297237" y="42110"/>
            <a:ext cx="606484" cy="617930"/>
            <a:chOff x="-2806822" y="912935"/>
            <a:chExt cx="2452013" cy="2498287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06822" y="912935"/>
              <a:ext cx="2452013" cy="2452013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99255" y="2197093"/>
              <a:ext cx="1224000" cy="1214129"/>
            </a:xfrm>
            <a:prstGeom prst="rect">
              <a:avLst/>
            </a:prstGeom>
          </p:spPr>
        </p:pic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0096E33B-966E-6B42-B9EB-A2FCDABDFB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8999" y="38099"/>
            <a:ext cx="552337" cy="55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2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0" grpId="0" animBg="1"/>
      <p:bldP spid="69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>
            <a:cxnSpLocks/>
            <a:stCxn id="3" idx="2"/>
          </p:cNvCxnSpPr>
          <p:nvPr/>
        </p:nvCxnSpPr>
        <p:spPr>
          <a:xfrm>
            <a:off x="725767" y="665795"/>
            <a:ext cx="0" cy="38109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</p:cNvCxnSpPr>
          <p:nvPr/>
        </p:nvCxnSpPr>
        <p:spPr>
          <a:xfrm>
            <a:off x="2064193" y="674554"/>
            <a:ext cx="0" cy="38021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5" idx="2"/>
          </p:cNvCxnSpPr>
          <p:nvPr/>
        </p:nvCxnSpPr>
        <p:spPr>
          <a:xfrm>
            <a:off x="4237447" y="660040"/>
            <a:ext cx="0" cy="3816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7625473" y="568456"/>
            <a:ext cx="1" cy="39082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8745492" y="572516"/>
            <a:ext cx="0" cy="39042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273362" y="2205831"/>
            <a:ext cx="5143501" cy="731837"/>
          </a:xfrm>
        </p:spPr>
        <p:txBody>
          <a:bodyPr/>
          <a:lstStyle/>
          <a:p>
            <a:pPr algn="ctr"/>
            <a:r>
              <a:rPr lang="en-US" dirty="0"/>
              <a:t>IdP Mix-Up (Authentication)</a:t>
            </a:r>
            <a:endParaRPr lang="en-US" sz="1400" dirty="0"/>
          </a:p>
        </p:txBody>
      </p:sp>
      <p:grpSp>
        <p:nvGrpSpPr>
          <p:cNvPr id="76" name="Group 75"/>
          <p:cNvGrpSpPr/>
          <p:nvPr/>
        </p:nvGrpSpPr>
        <p:grpSpPr>
          <a:xfrm>
            <a:off x="2056640" y="2806904"/>
            <a:ext cx="6491295" cy="369332"/>
            <a:chOff x="759438" y="794618"/>
            <a:chExt cx="8123117" cy="369332"/>
          </a:xfrm>
        </p:grpSpPr>
        <p:sp>
          <p:nvSpPr>
            <p:cNvPr id="79" name="TextBox 78"/>
            <p:cNvSpPr txBox="1"/>
            <p:nvPr/>
          </p:nvSpPr>
          <p:spPr>
            <a:xfrm>
              <a:off x="759438" y="794618"/>
              <a:ext cx="812311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 /token  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code, client_id’, client_secret’, redirect_uri</a:t>
              </a:r>
            </a:p>
          </p:txBody>
        </p:sp>
        <p:cxnSp>
          <p:nvCxnSpPr>
            <p:cNvPr id="81" name="Straight Arrow Connector 80"/>
            <p:cNvCxnSpPr>
              <a:cxnSpLocks/>
            </p:cNvCxnSpPr>
            <p:nvPr/>
          </p:nvCxnSpPr>
          <p:spPr>
            <a:xfrm flipH="1">
              <a:off x="785750" y="1124249"/>
              <a:ext cx="26699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735737" y="2466983"/>
            <a:ext cx="5650617" cy="369332"/>
            <a:chOff x="735737" y="2327537"/>
            <a:chExt cx="5650617" cy="335756"/>
          </a:xfrm>
        </p:grpSpPr>
        <p:sp>
          <p:nvSpPr>
            <p:cNvPr id="44" name="TextBox 43"/>
            <p:cNvSpPr txBox="1"/>
            <p:nvPr/>
          </p:nvSpPr>
          <p:spPr>
            <a:xfrm>
              <a:off x="766831" y="2327537"/>
              <a:ext cx="5619523" cy="33575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redirect_uri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   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state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735737" y="2657504"/>
              <a:ext cx="34605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735737" y="2156456"/>
            <a:ext cx="6889737" cy="369332"/>
            <a:chOff x="735737" y="1999795"/>
            <a:chExt cx="6889737" cy="369332"/>
          </a:xfrm>
        </p:grpSpPr>
        <p:sp>
          <p:nvSpPr>
            <p:cNvPr id="72" name="TextBox 71"/>
            <p:cNvSpPr txBox="1"/>
            <p:nvPr/>
          </p:nvSpPr>
          <p:spPr>
            <a:xfrm>
              <a:off x="766830" y="1999795"/>
              <a:ext cx="614196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Redirect: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redirect_uri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  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state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H="1">
              <a:off x="735737" y="2327537"/>
              <a:ext cx="6889737" cy="18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735737" y="1782442"/>
            <a:ext cx="6889737" cy="369332"/>
            <a:chOff x="735737" y="1125823"/>
            <a:chExt cx="6889737" cy="369332"/>
          </a:xfrm>
        </p:grpSpPr>
        <p:sp>
          <p:nvSpPr>
            <p:cNvPr id="77" name="TextBox 76"/>
            <p:cNvSpPr txBox="1"/>
            <p:nvPr/>
          </p:nvSpPr>
          <p:spPr>
            <a:xfrm>
              <a:off x="766832" y="1125823"/>
              <a:ext cx="6141968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GET cisco/authorize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client_id, redirect_uri, state, …</a:t>
              </a: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735737" y="1481190"/>
              <a:ext cx="68897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738466" y="1486894"/>
            <a:ext cx="6576039" cy="369332"/>
            <a:chOff x="735739" y="794618"/>
            <a:chExt cx="8229165" cy="369332"/>
          </a:xfrm>
        </p:grpSpPr>
        <p:sp>
          <p:nvSpPr>
            <p:cNvPr id="62" name="TextBox 61"/>
            <p:cNvSpPr txBox="1"/>
            <p:nvPr/>
          </p:nvSpPr>
          <p:spPr>
            <a:xfrm>
              <a:off x="759439" y="794618"/>
              <a:ext cx="8205465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 cisco/authorize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client_id, redirect_uri, state, …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H="1">
              <a:off x="735739" y="1124249"/>
              <a:ext cx="16044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2060686" y="1182430"/>
            <a:ext cx="6510234" cy="369332"/>
            <a:chOff x="735738" y="794618"/>
            <a:chExt cx="8146817" cy="369332"/>
          </a:xfrm>
        </p:grpSpPr>
        <p:sp>
          <p:nvSpPr>
            <p:cNvPr id="23" name="TextBox 22"/>
            <p:cNvSpPr txBox="1"/>
            <p:nvPr/>
          </p:nvSpPr>
          <p:spPr>
            <a:xfrm>
              <a:off x="759438" y="794618"/>
              <a:ext cx="812311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attacker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/authorize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client_id’, redirect_uri, state, …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735738" y="1124249"/>
              <a:ext cx="27199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2060686" y="895738"/>
            <a:ext cx="3637737" cy="369332"/>
            <a:chOff x="725767" y="470391"/>
            <a:chExt cx="5868616" cy="369332"/>
          </a:xfrm>
        </p:grpSpPr>
        <p:sp>
          <p:nvSpPr>
            <p:cNvPr id="54" name="TextBox 53"/>
            <p:cNvSpPr txBox="1"/>
            <p:nvPr/>
          </p:nvSpPr>
          <p:spPr>
            <a:xfrm>
              <a:off x="759439" y="470391"/>
              <a:ext cx="583494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 /start  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alice@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attacker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0F1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725767" y="801623"/>
              <a:ext cx="3506564" cy="0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724881" y="593957"/>
            <a:ext cx="3637737" cy="369332"/>
            <a:chOff x="725767" y="470391"/>
            <a:chExt cx="5868616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759439" y="470391"/>
              <a:ext cx="583494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 /start  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alice@cisco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725767" y="801623"/>
              <a:ext cx="2182394" cy="0"/>
            </a:xfrm>
            <a:prstGeom prst="straightConnector1">
              <a:avLst/>
            </a:prstGeom>
            <a:ln>
              <a:tail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7" y="43856"/>
            <a:ext cx="621939" cy="62193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31" y="69989"/>
            <a:ext cx="605910" cy="605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77" y="38100"/>
            <a:ext cx="621940" cy="62194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621346" y="101379"/>
            <a:ext cx="2750856" cy="386566"/>
            <a:chOff x="4621346" y="101379"/>
            <a:chExt cx="2750856" cy="386566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1346" y="140121"/>
              <a:ext cx="347824" cy="34782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892036" y="101379"/>
              <a:ext cx="2480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 auth_server: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attacker</a:t>
              </a:r>
            </a:p>
          </p:txBody>
        </p:sp>
      </p:grpSp>
      <p:sp>
        <p:nvSpPr>
          <p:cNvPr id="89" name="Rounded Rectangle 88"/>
          <p:cNvSpPr/>
          <p:nvPr/>
        </p:nvSpPr>
        <p:spPr>
          <a:xfrm>
            <a:off x="7708306" y="2068639"/>
            <a:ext cx="905195" cy="50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TOFU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7297237" y="42110"/>
            <a:ext cx="606484" cy="617930"/>
            <a:chOff x="-2806822" y="912935"/>
            <a:chExt cx="2452013" cy="2498287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06822" y="912935"/>
              <a:ext cx="2452013" cy="2452013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99255" y="2197093"/>
              <a:ext cx="1224000" cy="1214129"/>
            </a:xfrm>
            <a:prstGeom prst="rect">
              <a:avLst/>
            </a:prstGeom>
          </p:spPr>
        </p:pic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C1078E2F-FE72-C340-B3C2-BB51C0D9E8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8999" y="38099"/>
            <a:ext cx="552337" cy="55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3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>
            <a:cxnSpLocks/>
            <a:stCxn id="3" idx="2"/>
          </p:cNvCxnSpPr>
          <p:nvPr/>
        </p:nvCxnSpPr>
        <p:spPr>
          <a:xfrm>
            <a:off x="725767" y="665795"/>
            <a:ext cx="0" cy="38109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</p:cNvCxnSpPr>
          <p:nvPr/>
        </p:nvCxnSpPr>
        <p:spPr>
          <a:xfrm>
            <a:off x="2064193" y="674554"/>
            <a:ext cx="0" cy="38021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5" idx="2"/>
          </p:cNvCxnSpPr>
          <p:nvPr/>
        </p:nvCxnSpPr>
        <p:spPr>
          <a:xfrm>
            <a:off x="4237447" y="660040"/>
            <a:ext cx="0" cy="3816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7625473" y="568456"/>
            <a:ext cx="1" cy="39082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8745492" y="572516"/>
            <a:ext cx="0" cy="39042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273362" y="2205831"/>
            <a:ext cx="5143501" cy="731837"/>
          </a:xfrm>
        </p:spPr>
        <p:txBody>
          <a:bodyPr/>
          <a:lstStyle/>
          <a:p>
            <a:pPr algn="ctr"/>
            <a:r>
              <a:rPr lang="en-US" dirty="0"/>
              <a:t>IdP Mix-Up (Authentication)</a:t>
            </a:r>
            <a:endParaRPr lang="en-US" sz="1400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409" y="2408420"/>
            <a:ext cx="347824" cy="347824"/>
          </a:xfrm>
          <a:prstGeom prst="rect">
            <a:avLst/>
          </a:prstGeom>
        </p:spPr>
      </p:pic>
      <p:grpSp>
        <p:nvGrpSpPr>
          <p:cNvPr id="76" name="Group 75"/>
          <p:cNvGrpSpPr/>
          <p:nvPr/>
        </p:nvGrpSpPr>
        <p:grpSpPr>
          <a:xfrm>
            <a:off x="2056640" y="549265"/>
            <a:ext cx="6491295" cy="369332"/>
            <a:chOff x="759438" y="794618"/>
            <a:chExt cx="8123117" cy="369332"/>
          </a:xfrm>
        </p:grpSpPr>
        <p:sp>
          <p:nvSpPr>
            <p:cNvPr id="79" name="TextBox 78"/>
            <p:cNvSpPr txBox="1"/>
            <p:nvPr/>
          </p:nvSpPr>
          <p:spPr>
            <a:xfrm>
              <a:off x="759438" y="794618"/>
              <a:ext cx="812311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 /token  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code, client_id’, client_secret’, redirect_uri</a:t>
              </a:r>
            </a:p>
          </p:txBody>
        </p:sp>
        <p:cxnSp>
          <p:nvCxnSpPr>
            <p:cNvPr id="81" name="Straight Arrow Connector 80"/>
            <p:cNvCxnSpPr>
              <a:cxnSpLocks/>
            </p:cNvCxnSpPr>
            <p:nvPr/>
          </p:nvCxnSpPr>
          <p:spPr>
            <a:xfrm flipH="1">
              <a:off x="785750" y="1124249"/>
              <a:ext cx="26699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2060686" y="1217155"/>
            <a:ext cx="6510234" cy="369332"/>
            <a:chOff x="735738" y="794618"/>
            <a:chExt cx="8146817" cy="369332"/>
          </a:xfrm>
        </p:grpSpPr>
        <p:sp>
          <p:nvSpPr>
            <p:cNvPr id="23" name="TextBox 22"/>
            <p:cNvSpPr txBox="1"/>
            <p:nvPr/>
          </p:nvSpPr>
          <p:spPr>
            <a:xfrm>
              <a:off x="759438" y="794618"/>
              <a:ext cx="812311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Arial"/>
                </a:rPr>
                <a:t>Redirect cisco/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authorize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client_id’, redirect_uri, state’, …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735738" y="1124249"/>
              <a:ext cx="27199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2060686" y="895738"/>
            <a:ext cx="3637737" cy="369332"/>
            <a:chOff x="725767" y="470391"/>
            <a:chExt cx="5868616" cy="369332"/>
          </a:xfrm>
        </p:grpSpPr>
        <p:sp>
          <p:nvSpPr>
            <p:cNvPr id="54" name="TextBox 53"/>
            <p:cNvSpPr txBox="1"/>
            <p:nvPr/>
          </p:nvSpPr>
          <p:spPr>
            <a:xfrm>
              <a:off x="759439" y="470391"/>
              <a:ext cx="583494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 /start  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alice@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cisco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725767" y="801623"/>
              <a:ext cx="3506564" cy="0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7" y="43856"/>
            <a:ext cx="621939" cy="62193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31" y="69989"/>
            <a:ext cx="605910" cy="605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77" y="38100"/>
            <a:ext cx="621940" cy="62194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621346" y="101379"/>
            <a:ext cx="2455904" cy="386566"/>
            <a:chOff x="4621346" y="101379"/>
            <a:chExt cx="2455904" cy="386566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1346" y="140121"/>
              <a:ext cx="347824" cy="34782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892036" y="101379"/>
              <a:ext cx="2185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 auth_server: </a:t>
              </a:r>
              <a:r>
                <a:rPr lang="en-US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cisco</a:t>
              </a:r>
              <a:endPara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rgbClr val="640F1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865174" y="2862539"/>
            <a:ext cx="7250126" cy="17861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Does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Client use HSTS?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Does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Client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register a unique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Consolas" charset="0"/>
                <a:cs typeface="Consolas" charset="0"/>
              </a:rPr>
              <a:t>redirect_uri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with each Authorization Server (unique-prefix paths, separate subdomain)?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Does Client require that Authorization Responses are received on correct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Consolas" charset="0"/>
                <a:cs typeface="Consolas" charset="0"/>
              </a:rPr>
              <a:t>redirect_uri?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7297237" y="42110"/>
            <a:ext cx="606484" cy="617930"/>
            <a:chOff x="-2806822" y="912935"/>
            <a:chExt cx="2452013" cy="2498287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06822" y="912935"/>
              <a:ext cx="2452013" cy="2452013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99255" y="2197093"/>
              <a:ext cx="1224000" cy="1214129"/>
            </a:xfrm>
            <a:prstGeom prst="rect">
              <a:avLst/>
            </a:prstGeom>
          </p:spPr>
        </p:pic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C1078E2F-FE72-C340-B3C2-BB51C0D9E8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8999" y="38099"/>
            <a:ext cx="552337" cy="552337"/>
          </a:xfrm>
          <a:prstGeom prst="rect">
            <a:avLst/>
          </a:prstGeom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B48D3973-663F-A045-8321-407C21FB2313}"/>
              </a:ext>
            </a:extLst>
          </p:cNvPr>
          <p:cNvGrpSpPr/>
          <p:nvPr/>
        </p:nvGrpSpPr>
        <p:grpSpPr>
          <a:xfrm>
            <a:off x="2102267" y="1552489"/>
            <a:ext cx="5619523" cy="369332"/>
            <a:chOff x="732106" y="2348583"/>
            <a:chExt cx="5619523" cy="335756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FEF0B27-EFB8-0543-8101-9DC53C8B659F}"/>
                </a:ext>
              </a:extLst>
            </p:cNvPr>
            <p:cNvSpPr txBox="1"/>
            <p:nvPr/>
          </p:nvSpPr>
          <p:spPr>
            <a:xfrm>
              <a:off x="732106" y="2348583"/>
              <a:ext cx="5619523" cy="33575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redirect_uri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   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state’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40503277-B6DB-DB42-9912-16CF7DAA140B}"/>
                </a:ext>
              </a:extLst>
            </p:cNvPr>
            <p:cNvCxnSpPr>
              <a:cxnSpLocks/>
            </p:cNvCxnSpPr>
            <p:nvPr/>
          </p:nvCxnSpPr>
          <p:spPr>
            <a:xfrm>
              <a:off x="735737" y="2657504"/>
              <a:ext cx="20747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60991C9-31B9-464A-BB45-79006B6013BF}"/>
              </a:ext>
            </a:extLst>
          </p:cNvPr>
          <p:cNvGrpSpPr/>
          <p:nvPr/>
        </p:nvGrpSpPr>
        <p:grpSpPr>
          <a:xfrm>
            <a:off x="4237447" y="1806082"/>
            <a:ext cx="3388027" cy="1015663"/>
            <a:chOff x="4237447" y="2638553"/>
            <a:chExt cx="3388027" cy="923330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9162336-9F66-AF4D-AB38-36ED9017596E}"/>
                </a:ext>
              </a:extLst>
            </p:cNvPr>
            <p:cNvSpPr txBox="1"/>
            <p:nvPr/>
          </p:nvSpPr>
          <p:spPr>
            <a:xfrm>
              <a:off x="4294490" y="2638553"/>
              <a:ext cx="3305989" cy="92333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 /token  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code, client_id, client_secret, redirect_uri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E207AD45-9F30-5640-837A-62B701B170CE}"/>
                </a:ext>
              </a:extLst>
            </p:cNvPr>
            <p:cNvCxnSpPr/>
            <p:nvPr/>
          </p:nvCxnSpPr>
          <p:spPr>
            <a:xfrm>
              <a:off x="4237447" y="2947828"/>
              <a:ext cx="33880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3722DCD-8B92-2A4C-B955-AF6586CCF4EF}"/>
              </a:ext>
            </a:extLst>
          </p:cNvPr>
          <p:cNvGrpSpPr/>
          <p:nvPr/>
        </p:nvGrpSpPr>
        <p:grpSpPr>
          <a:xfrm>
            <a:off x="4234275" y="2456274"/>
            <a:ext cx="3391199" cy="406265"/>
            <a:chOff x="4234275" y="3239057"/>
            <a:chExt cx="3391199" cy="369332"/>
          </a:xfrm>
        </p:grpSpPr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B41FE71C-20CB-BC47-A65A-6FCAC4BCC138}"/>
                </a:ext>
              </a:extLst>
            </p:cNvPr>
            <p:cNvCxnSpPr/>
            <p:nvPr/>
          </p:nvCxnSpPr>
          <p:spPr>
            <a:xfrm flipH="1">
              <a:off x="4237447" y="3314484"/>
              <a:ext cx="33880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AF42FB3-E2E2-4E42-9609-3D54A6DA75E5}"/>
                </a:ext>
              </a:extLst>
            </p:cNvPr>
            <p:cNvSpPr txBox="1"/>
            <p:nvPr/>
          </p:nvSpPr>
          <p:spPr>
            <a:xfrm>
              <a:off x="4234275" y="3239057"/>
              <a:ext cx="2877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access_token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492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>
            <a:cxnSpLocks/>
            <a:stCxn id="3" idx="2"/>
          </p:cNvCxnSpPr>
          <p:nvPr/>
        </p:nvCxnSpPr>
        <p:spPr>
          <a:xfrm>
            <a:off x="725767" y="665795"/>
            <a:ext cx="0" cy="38109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</p:cNvCxnSpPr>
          <p:nvPr/>
        </p:nvCxnSpPr>
        <p:spPr>
          <a:xfrm>
            <a:off x="2064193" y="674554"/>
            <a:ext cx="0" cy="38021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5" idx="2"/>
          </p:cNvCxnSpPr>
          <p:nvPr/>
        </p:nvCxnSpPr>
        <p:spPr>
          <a:xfrm>
            <a:off x="4237447" y="660040"/>
            <a:ext cx="0" cy="3816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7625473" y="568456"/>
            <a:ext cx="1" cy="39082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8745492" y="572516"/>
            <a:ext cx="0" cy="39042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273362" y="2205831"/>
            <a:ext cx="5143501" cy="731837"/>
          </a:xfrm>
        </p:spPr>
        <p:txBody>
          <a:bodyPr/>
          <a:lstStyle/>
          <a:p>
            <a:pPr algn="ctr"/>
            <a:r>
              <a:rPr lang="en-US" dirty="0"/>
              <a:t>IdP Mix-Up (Authorization)</a:t>
            </a:r>
            <a:endParaRPr lang="en-US" sz="1400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39" y="3404607"/>
            <a:ext cx="347824" cy="347824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2077666" y="4230329"/>
            <a:ext cx="6671807" cy="369332"/>
            <a:chOff x="4232455" y="4115157"/>
            <a:chExt cx="6671807" cy="369332"/>
          </a:xfrm>
        </p:grpSpPr>
        <p:sp>
          <p:nvSpPr>
            <p:cNvPr id="86" name="TextBox 85"/>
            <p:cNvSpPr txBox="1"/>
            <p:nvPr/>
          </p:nvSpPr>
          <p:spPr>
            <a:xfrm>
              <a:off x="4294489" y="4115157"/>
              <a:ext cx="2804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resource</a:t>
              </a:r>
            </a:p>
          </p:txBody>
        </p:sp>
        <p:cxnSp>
          <p:nvCxnSpPr>
            <p:cNvPr id="87" name="Straight Arrow Connector 86"/>
            <p:cNvCxnSpPr>
              <a:cxnSpLocks/>
            </p:cNvCxnSpPr>
            <p:nvPr/>
          </p:nvCxnSpPr>
          <p:spPr>
            <a:xfrm flipH="1">
              <a:off x="4232455" y="4191016"/>
              <a:ext cx="66718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2037700" y="3834793"/>
            <a:ext cx="6720149" cy="369332"/>
            <a:chOff x="4212438" y="3703021"/>
            <a:chExt cx="6720149" cy="369332"/>
          </a:xfrm>
        </p:grpSpPr>
        <p:sp>
          <p:nvSpPr>
            <p:cNvPr id="83" name="TextBox 82"/>
            <p:cNvSpPr txBox="1"/>
            <p:nvPr/>
          </p:nvSpPr>
          <p:spPr>
            <a:xfrm>
              <a:off x="4212438" y="3703021"/>
              <a:ext cx="4545411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GET /resource   Auth…n: ...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access_token</a:t>
              </a:r>
            </a:p>
          </p:txBody>
        </p:sp>
        <p:cxnSp>
          <p:nvCxnSpPr>
            <p:cNvPr id="84" name="Straight Arrow Connector 83"/>
            <p:cNvCxnSpPr>
              <a:cxnSpLocks/>
            </p:cNvCxnSpPr>
            <p:nvPr/>
          </p:nvCxnSpPr>
          <p:spPr>
            <a:xfrm>
              <a:off x="4252404" y="4051316"/>
              <a:ext cx="66801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2037701" y="3543275"/>
            <a:ext cx="5587773" cy="406265"/>
            <a:chOff x="4234275" y="3239057"/>
            <a:chExt cx="5587773" cy="369332"/>
          </a:xfrm>
        </p:grpSpPr>
        <p:cxnSp>
          <p:nvCxnSpPr>
            <p:cNvPr id="58" name="Straight Arrow Connector 57"/>
            <p:cNvCxnSpPr>
              <a:cxnSpLocks/>
            </p:cNvCxnSpPr>
            <p:nvPr/>
          </p:nvCxnSpPr>
          <p:spPr>
            <a:xfrm flipH="1">
              <a:off x="4274240" y="3289128"/>
              <a:ext cx="55478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234275" y="3239057"/>
              <a:ext cx="2877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access_token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077666" y="3098304"/>
            <a:ext cx="6037634" cy="369332"/>
            <a:chOff x="4294489" y="2638555"/>
            <a:chExt cx="6037634" cy="335757"/>
          </a:xfrm>
        </p:grpSpPr>
        <p:sp>
          <p:nvSpPr>
            <p:cNvPr id="53" name="TextBox 52"/>
            <p:cNvSpPr txBox="1"/>
            <p:nvPr/>
          </p:nvSpPr>
          <p:spPr>
            <a:xfrm>
              <a:off x="4294489" y="2638555"/>
              <a:ext cx="6037634" cy="33575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 /token  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code, client_id, client_secret, redirect_uri</a:t>
              </a:r>
            </a:p>
          </p:txBody>
        </p:sp>
        <p:cxnSp>
          <p:nvCxnSpPr>
            <p:cNvPr id="52" name="Straight Arrow Connector 51"/>
            <p:cNvCxnSpPr>
              <a:cxnSpLocks/>
            </p:cNvCxnSpPr>
            <p:nvPr/>
          </p:nvCxnSpPr>
          <p:spPr>
            <a:xfrm>
              <a:off x="4294489" y="2947828"/>
              <a:ext cx="55478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2056640" y="2806904"/>
            <a:ext cx="6491295" cy="369332"/>
            <a:chOff x="759438" y="794618"/>
            <a:chExt cx="8123117" cy="369332"/>
          </a:xfrm>
        </p:grpSpPr>
        <p:sp>
          <p:nvSpPr>
            <p:cNvPr id="79" name="TextBox 78"/>
            <p:cNvSpPr txBox="1"/>
            <p:nvPr/>
          </p:nvSpPr>
          <p:spPr>
            <a:xfrm>
              <a:off x="759438" y="794618"/>
              <a:ext cx="812311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 /token  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code, client_id’, client_secret’, redirect_uri</a:t>
              </a:r>
            </a:p>
          </p:txBody>
        </p:sp>
        <p:cxnSp>
          <p:nvCxnSpPr>
            <p:cNvPr id="81" name="Straight Arrow Connector 80"/>
            <p:cNvCxnSpPr>
              <a:cxnSpLocks/>
            </p:cNvCxnSpPr>
            <p:nvPr/>
          </p:nvCxnSpPr>
          <p:spPr>
            <a:xfrm flipH="1">
              <a:off x="785750" y="1124249"/>
              <a:ext cx="26699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735737" y="2466983"/>
            <a:ext cx="5650617" cy="369332"/>
            <a:chOff x="735737" y="2327537"/>
            <a:chExt cx="5650617" cy="335756"/>
          </a:xfrm>
        </p:grpSpPr>
        <p:sp>
          <p:nvSpPr>
            <p:cNvPr id="44" name="TextBox 43"/>
            <p:cNvSpPr txBox="1"/>
            <p:nvPr/>
          </p:nvSpPr>
          <p:spPr>
            <a:xfrm>
              <a:off x="766831" y="2327537"/>
              <a:ext cx="5619523" cy="33575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redirect_uri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   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state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735737" y="2657504"/>
              <a:ext cx="34605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735737" y="2156456"/>
            <a:ext cx="6889737" cy="369332"/>
            <a:chOff x="735737" y="1999795"/>
            <a:chExt cx="6889737" cy="369332"/>
          </a:xfrm>
        </p:grpSpPr>
        <p:sp>
          <p:nvSpPr>
            <p:cNvPr id="72" name="TextBox 71"/>
            <p:cNvSpPr txBox="1"/>
            <p:nvPr/>
          </p:nvSpPr>
          <p:spPr>
            <a:xfrm>
              <a:off x="766830" y="1999795"/>
              <a:ext cx="614196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Redirect: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redirect_uri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  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state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H="1">
              <a:off x="735737" y="2327537"/>
              <a:ext cx="6889737" cy="18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735737" y="1782442"/>
            <a:ext cx="6889737" cy="369332"/>
            <a:chOff x="735737" y="1125823"/>
            <a:chExt cx="6889737" cy="369332"/>
          </a:xfrm>
        </p:grpSpPr>
        <p:sp>
          <p:nvSpPr>
            <p:cNvPr id="77" name="TextBox 76"/>
            <p:cNvSpPr txBox="1"/>
            <p:nvPr/>
          </p:nvSpPr>
          <p:spPr>
            <a:xfrm>
              <a:off x="766832" y="1125823"/>
              <a:ext cx="6141968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GET cisco/authorize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client_id, redirect_uri, state, …</a:t>
              </a: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735737" y="1481190"/>
              <a:ext cx="68897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738466" y="1486894"/>
            <a:ext cx="6576039" cy="369332"/>
            <a:chOff x="735739" y="794618"/>
            <a:chExt cx="8229165" cy="369332"/>
          </a:xfrm>
        </p:grpSpPr>
        <p:sp>
          <p:nvSpPr>
            <p:cNvPr id="62" name="TextBox 61"/>
            <p:cNvSpPr txBox="1"/>
            <p:nvPr/>
          </p:nvSpPr>
          <p:spPr>
            <a:xfrm>
              <a:off x="759439" y="794618"/>
              <a:ext cx="8205465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 cisco/authorize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client_id, redirect_uri, state, …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H="1">
              <a:off x="735739" y="1124249"/>
              <a:ext cx="16044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2060686" y="1182430"/>
            <a:ext cx="6510234" cy="369332"/>
            <a:chOff x="735738" y="794618"/>
            <a:chExt cx="8146817" cy="369332"/>
          </a:xfrm>
        </p:grpSpPr>
        <p:sp>
          <p:nvSpPr>
            <p:cNvPr id="23" name="TextBox 22"/>
            <p:cNvSpPr txBox="1"/>
            <p:nvPr/>
          </p:nvSpPr>
          <p:spPr>
            <a:xfrm>
              <a:off x="759438" y="794618"/>
              <a:ext cx="812311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attacker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/authorize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client_id’, redirect_uri, state, …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735738" y="1124249"/>
              <a:ext cx="27199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2060686" y="895738"/>
            <a:ext cx="3637737" cy="369332"/>
            <a:chOff x="725767" y="470391"/>
            <a:chExt cx="5868616" cy="369332"/>
          </a:xfrm>
        </p:grpSpPr>
        <p:sp>
          <p:nvSpPr>
            <p:cNvPr id="54" name="TextBox 53"/>
            <p:cNvSpPr txBox="1"/>
            <p:nvPr/>
          </p:nvSpPr>
          <p:spPr>
            <a:xfrm>
              <a:off x="759439" y="470391"/>
              <a:ext cx="583494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 /start  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alice@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attacker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0F1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725767" y="801623"/>
              <a:ext cx="3506564" cy="0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724881" y="593957"/>
            <a:ext cx="3637737" cy="369332"/>
            <a:chOff x="725767" y="470391"/>
            <a:chExt cx="5868616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759439" y="470391"/>
              <a:ext cx="583494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 /start  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alice@cisco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725767" y="801623"/>
              <a:ext cx="2182394" cy="0"/>
            </a:xfrm>
            <a:prstGeom prst="straightConnector1">
              <a:avLst/>
            </a:prstGeom>
            <a:ln>
              <a:tail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Picture 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476" y="3949540"/>
            <a:ext cx="347824" cy="347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7" y="43856"/>
            <a:ext cx="621939" cy="62193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31" y="69989"/>
            <a:ext cx="605910" cy="605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77" y="38100"/>
            <a:ext cx="621940" cy="62194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621346" y="101379"/>
            <a:ext cx="2750856" cy="386566"/>
            <a:chOff x="4621346" y="101379"/>
            <a:chExt cx="2750856" cy="386566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1346" y="140121"/>
              <a:ext cx="347824" cy="34782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892036" y="101379"/>
              <a:ext cx="2480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 auth_server: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attacker</a:t>
              </a:r>
            </a:p>
          </p:txBody>
        </p:sp>
      </p:grpSp>
      <p:sp>
        <p:nvSpPr>
          <p:cNvPr id="89" name="Rounded Rectangle 88"/>
          <p:cNvSpPr/>
          <p:nvPr/>
        </p:nvSpPr>
        <p:spPr>
          <a:xfrm>
            <a:off x="7708306" y="2068639"/>
            <a:ext cx="905195" cy="50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TOFU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65174" y="2667111"/>
            <a:ext cx="7250126" cy="17861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Does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Client use HSTS?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Does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Client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register a unique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Consolas" charset="0"/>
                <a:cs typeface="Consolas" charset="0"/>
              </a:rPr>
              <a:t>redirect_uri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with each Authorization Server (unique-prefix paths, separate subdomain)?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Does Client require that Authorization Responses are received on correct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Consolas" charset="0"/>
                <a:cs typeface="Consolas" charset="0"/>
              </a:rPr>
              <a:t>redirect_uri?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7297237" y="42110"/>
            <a:ext cx="606484" cy="617930"/>
            <a:chOff x="-2806822" y="912935"/>
            <a:chExt cx="2452013" cy="2498287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06822" y="912935"/>
              <a:ext cx="2452013" cy="2452013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99255" y="2197093"/>
              <a:ext cx="1224000" cy="1214129"/>
            </a:xfrm>
            <a:prstGeom prst="rect">
              <a:avLst/>
            </a:prstGeom>
          </p:spPr>
        </p:pic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C1078E2F-FE72-C340-B3C2-BB51C0D9E8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8999" y="38099"/>
            <a:ext cx="552337" cy="55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9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Placeholder 6">
            <a:extLst>
              <a:ext uri="{FF2B5EF4-FFF2-40B4-BE49-F238E27FC236}">
                <a16:creationId xmlns:a16="http://schemas.microsoft.com/office/drawing/2014/main" id="{3BA1A3C2-DD81-5B4E-8E13-7FA8A43FA7CB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2671424307"/>
              </p:ext>
            </p:extLst>
          </p:nvPr>
        </p:nvGraphicFramePr>
        <p:xfrm>
          <a:off x="533400" y="556947"/>
          <a:ext cx="8115300" cy="4307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657335">
                  <a:extLst>
                    <a:ext uri="{9D8B030D-6E8A-4147-A177-3AD203B41FA5}">
                      <a16:colId xmlns:a16="http://schemas.microsoft.com/office/drawing/2014/main" val="2557823241"/>
                    </a:ext>
                  </a:extLst>
                </a:gridCol>
                <a:gridCol w="2457965">
                  <a:extLst>
                    <a:ext uri="{9D8B030D-6E8A-4147-A177-3AD203B41FA5}">
                      <a16:colId xmlns:a16="http://schemas.microsoft.com/office/drawing/2014/main" val="3689966462"/>
                    </a:ext>
                  </a:extLst>
                </a:gridCol>
              </a:tblGrid>
              <a:tr h="295662">
                <a:tc>
                  <a:txBody>
                    <a:bodyPr/>
                    <a:lstStyle/>
                    <a:p>
                      <a:r>
                        <a:rPr lang="en-US" dirty="0"/>
                        <a:t>Guidance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045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Employ TLS and HSTS for all endpoints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Sniffing, IdP Mix-Up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244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Provide CSRF protection for login pages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Force-Login CSRF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1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Use fresh random nonce for OAuth Client </a:t>
                      </a:r>
                      <a:r>
                        <a:rPr lang="en-US" dirty="0">
                          <a:latin typeface="Consolas" charset="0"/>
                          <a:ea typeface="Consolas" charset="0"/>
                          <a:cs typeface="Consolas" charset="0"/>
                        </a:rPr>
                        <a:t>state</a:t>
                      </a:r>
                      <a:r>
                        <a:rPr lang="en-US" dirty="0"/>
                        <a:t> variable, validate state upon call to </a:t>
                      </a:r>
                      <a:r>
                        <a:rPr lang="en-US" dirty="0">
                          <a:latin typeface="Consolas" charset="0"/>
                          <a:ea typeface="Consolas" charset="0"/>
                          <a:cs typeface="Consolas" charset="0"/>
                        </a:rPr>
                        <a:t>redirect_uri</a:t>
                      </a:r>
                      <a:r>
                        <a:rPr lang="en-US" dirty="0"/>
                        <a:t> Client callback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Session Swapping</a:t>
                      </a:r>
                      <a:br>
                        <a:rPr lang="en-US" dirty="0"/>
                      </a:br>
                      <a:r>
                        <a:rPr lang="en-US" sz="1400" dirty="0"/>
                        <a:t>(Client Callback CSRF)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767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Client </a:t>
                      </a:r>
                      <a:r>
                        <a:rPr lang="en-US" dirty="0">
                          <a:latin typeface="Consolas" charset="0"/>
                          <a:ea typeface="Consolas" charset="0"/>
                          <a:cs typeface="Consolas" charset="0"/>
                        </a:rPr>
                        <a:t>state</a:t>
                      </a:r>
                      <a:r>
                        <a:rPr lang="en-US" dirty="0"/>
                        <a:t> variable must be single-use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charset="0"/>
                          <a:ea typeface="Consolas" charset="0"/>
                          <a:cs typeface="Consolas" charset="0"/>
                        </a:rPr>
                        <a:t>state</a:t>
                      </a:r>
                      <a:r>
                        <a:rPr lang="en-US" dirty="0"/>
                        <a:t> Leak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87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Register </a:t>
                      </a:r>
                      <a:r>
                        <a:rPr lang="en-US" i="1" dirty="0"/>
                        <a:t>full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latin typeface="Consolas" charset="0"/>
                          <a:ea typeface="Consolas" charset="0"/>
                          <a:cs typeface="Consolas" charset="0"/>
                        </a:rPr>
                        <a:t>redirect_uri</a:t>
                      </a:r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charset="0"/>
                          <a:ea typeface="Consolas" charset="0"/>
                          <a:cs typeface="Consolas" charset="0"/>
                        </a:rPr>
                        <a:t>redirect_uri</a:t>
                      </a:r>
                      <a:r>
                        <a:rPr lang="en-US" dirty="0"/>
                        <a:t> Manipulation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39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Use separate subdomain for </a:t>
                      </a:r>
                      <a:r>
                        <a:rPr lang="en-US" dirty="0">
                          <a:latin typeface="Consolas" charset="0"/>
                          <a:ea typeface="Consolas" charset="0"/>
                          <a:cs typeface="Consolas" charset="0"/>
                        </a:rPr>
                        <a:t>redirect_uri</a:t>
                      </a:r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charset="0"/>
                          <a:ea typeface="Consolas" charset="0"/>
                          <a:cs typeface="Consolas" charset="0"/>
                        </a:rPr>
                        <a:t>redirect_uri</a:t>
                      </a:r>
                      <a:r>
                        <a:rPr lang="en-US" dirty="0"/>
                        <a:t> Manipulation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71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Prefer dynamic Client registration over public Clients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charset="0"/>
                          <a:ea typeface="Consolas" charset="0"/>
                          <a:cs typeface="Consolas" charset="0"/>
                        </a:rPr>
                        <a:t>redirect_uri</a:t>
                      </a:r>
                      <a:r>
                        <a:rPr lang="en-US" dirty="0"/>
                        <a:t> Manipulation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575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Register a unique </a:t>
                      </a:r>
                      <a:r>
                        <a:rPr lang="en-US" dirty="0">
                          <a:latin typeface="Consolas" charset="0"/>
                          <a:ea typeface="Consolas" charset="0"/>
                          <a:cs typeface="Consolas" charset="0"/>
                        </a:rPr>
                        <a:t>redirect_uri</a:t>
                      </a:r>
                      <a:r>
                        <a:rPr lang="en-US" dirty="0"/>
                        <a:t> with each Authorization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IdP Mix-Up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844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Require that Authorization Responses received </a:t>
                      </a:r>
                      <a:r>
                        <a:rPr lang="en-US" dirty="0">
                          <a:latin typeface="Consolas" charset="0"/>
                          <a:ea typeface="Consolas" charset="0"/>
                          <a:cs typeface="Consolas" charset="0"/>
                        </a:rPr>
                        <a:t>redirect_uri</a:t>
                      </a:r>
                      <a:r>
                        <a:rPr lang="en-US" dirty="0"/>
                        <a:t> of User-selected Authorization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IdP Mix-Up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81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Keep </a:t>
                      </a:r>
                      <a:r>
                        <a:rPr lang="en-US" dirty="0">
                          <a:latin typeface="Consolas" charset="0"/>
                          <a:ea typeface="Consolas" charset="0"/>
                          <a:cs typeface="Consolas" charset="0"/>
                        </a:rPr>
                        <a:t>access_token</a:t>
                      </a:r>
                      <a:r>
                        <a:rPr lang="en-US" dirty="0"/>
                        <a:t> lifetimes 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Token Leak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86647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7D2C739-62B3-A64B-8782-1DBF96DA0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66" y="-41754"/>
            <a:ext cx="8345488" cy="731837"/>
          </a:xfrm>
        </p:spPr>
        <p:txBody>
          <a:bodyPr/>
          <a:lstStyle/>
          <a:p>
            <a:r>
              <a:rPr lang="en-US" dirty="0"/>
              <a:t>Collected Recommendations &amp; Attacks</a:t>
            </a:r>
          </a:p>
        </p:txBody>
      </p:sp>
    </p:spTree>
    <p:extLst>
      <p:ext uri="{BB962C8B-B14F-4D97-AF65-F5344CB8AC3E}">
        <p14:creationId xmlns:p14="http://schemas.microsoft.com/office/powerpoint/2010/main" val="2105710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2301" y="963827"/>
            <a:ext cx="8277344" cy="362722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OAuth 2 in Action by Justin Richer Antonio Sanso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The Devil is in the (Implementation) Details: An Empirical Analysis of OAuth SSO Systems by S. Sun and K. Beznosov. CCS 2012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A Comprehensive Formal Security Analysis of OAuth 2.0 by D. Fett, R. Küsters, and G. Schmitz. CCS 2016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OAuth 2.0 Mix-Up Mitigation by M. Jones, J. Bradley, and N. Sakimura. draft-ietf-oauth-mix-up-mitigation-01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RFC 6749: The OAuth 2.0 Authorization Framework. D. Hardt, 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59808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13" y="933978"/>
            <a:ext cx="3385597" cy="338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6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DAA3DD3E-954B-564A-B4FF-5AAF21BE0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questions here:</a:t>
            </a:r>
            <a:br>
              <a:rPr lang="en-US" dirty="0"/>
            </a:br>
            <a:r>
              <a:rPr lang="en-US" dirty="0"/>
              <a:t>_____________________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79EB50-5889-4C42-ADF0-45585BEEA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89" y="2299236"/>
            <a:ext cx="431607" cy="4316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6A4894-94B4-BC44-8C64-E6F0B41DA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97" y="2299236"/>
            <a:ext cx="431607" cy="43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37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12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174"/>
          <p:cNvGrpSpPr/>
          <p:nvPr/>
        </p:nvGrpSpPr>
        <p:grpSpPr>
          <a:xfrm rot="20285111">
            <a:off x="4769496" y="1381314"/>
            <a:ext cx="2043362" cy="454714"/>
            <a:chOff x="534343" y="3660948"/>
            <a:chExt cx="2043362" cy="454714"/>
          </a:xfrm>
        </p:grpSpPr>
        <p:sp>
          <p:nvSpPr>
            <p:cNvPr id="176" name="Rounded Rectangle 175"/>
            <p:cNvSpPr/>
            <p:nvPr/>
          </p:nvSpPr>
          <p:spPr>
            <a:xfrm>
              <a:off x="534343" y="3660948"/>
              <a:ext cx="2014160" cy="454714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13" y="3726351"/>
              <a:ext cx="323909" cy="323909"/>
            </a:xfrm>
            <a:prstGeom prst="rect">
              <a:avLst/>
            </a:prstGeom>
            <a:ln>
              <a:noFill/>
            </a:ln>
          </p:spPr>
        </p:pic>
        <p:sp>
          <p:nvSpPr>
            <p:cNvPr id="178" name="TextBox 177"/>
            <p:cNvSpPr txBox="1"/>
            <p:nvPr/>
          </p:nvSpPr>
          <p:spPr>
            <a:xfrm>
              <a:off x="940703" y="3703639"/>
              <a:ext cx="4187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@</a:t>
              </a:r>
            </a:p>
          </p:txBody>
        </p:sp>
        <p:grpSp>
          <p:nvGrpSpPr>
            <p:cNvPr id="179" name="Group 7"/>
            <p:cNvGrpSpPr>
              <a:grpSpLocks/>
            </p:cNvGrpSpPr>
            <p:nvPr/>
          </p:nvGrpSpPr>
          <p:grpSpPr bwMode="auto">
            <a:xfrm>
              <a:off x="1289233" y="3735186"/>
              <a:ext cx="575853" cy="306237"/>
              <a:chOff x="3272" y="1316"/>
              <a:chExt cx="1889" cy="1002"/>
            </a:xfrm>
          </p:grpSpPr>
          <p:sp>
            <p:nvSpPr>
              <p:cNvPr id="181" name="AutoShape 8"/>
              <p:cNvSpPr>
                <a:spLocks noChangeAspect="1" noChangeArrowheads="1" noTextEdit="1"/>
              </p:cNvSpPr>
              <p:nvPr/>
            </p:nvSpPr>
            <p:spPr bwMode="black">
              <a:xfrm>
                <a:off x="3272" y="1316"/>
                <a:ext cx="1889" cy="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Rectangle 181"/>
              <p:cNvSpPr>
                <a:spLocks noChangeArrowheads="1"/>
              </p:cNvSpPr>
              <p:nvPr/>
            </p:nvSpPr>
            <p:spPr bwMode="black">
              <a:xfrm>
                <a:off x="3802" y="1979"/>
                <a:ext cx="87" cy="326"/>
              </a:xfrm>
              <a:prstGeom prst="rect">
                <a:avLst/>
              </a:prstGeom>
              <a:solidFill>
                <a:srgbClr val="B21A1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Freeform 182"/>
              <p:cNvSpPr>
                <a:spLocks/>
              </p:cNvSpPr>
              <p:nvPr/>
            </p:nvSpPr>
            <p:spPr bwMode="black">
              <a:xfrm>
                <a:off x="4303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1" y="80"/>
                  </a:cxn>
                  <a:cxn ang="0">
                    <a:pos x="0" y="40"/>
                  </a:cxn>
                  <a:cxn ang="0">
                    <a:pos x="41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8" y="23"/>
                      <a:pt x="51" y="20"/>
                      <a:pt x="42" y="20"/>
                    </a:cubicBezTo>
                    <a:cubicBezTo>
                      <a:pt x="30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1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1" y="0"/>
                    </a:cubicBezTo>
                    <a:cubicBezTo>
                      <a:pt x="50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Freeform 183"/>
              <p:cNvSpPr>
                <a:spLocks/>
              </p:cNvSpPr>
              <p:nvPr/>
            </p:nvSpPr>
            <p:spPr bwMode="black">
              <a:xfrm>
                <a:off x="3444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7" y="23"/>
                      <a:pt x="51" y="20"/>
                      <a:pt x="42" y="20"/>
                    </a:cubicBezTo>
                    <a:cubicBezTo>
                      <a:pt x="29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0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0" y="0"/>
                    </a:cubicBezTo>
                    <a:cubicBezTo>
                      <a:pt x="49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Freeform 184"/>
              <p:cNvSpPr>
                <a:spLocks noEditPoints="1"/>
              </p:cNvSpPr>
              <p:nvPr/>
            </p:nvSpPr>
            <p:spPr bwMode="black">
              <a:xfrm>
                <a:off x="4643" y="1971"/>
                <a:ext cx="342" cy="343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80" y="4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40" y="60"/>
                  </a:cxn>
                  <a:cxn ang="0">
                    <a:pos x="60" y="40"/>
                  </a:cxn>
                  <a:cxn ang="0">
                    <a:pos x="40" y="20"/>
                  </a:cxn>
                </a:cxnLst>
                <a:rect l="0" t="0" r="r" b="b"/>
                <a:pathLst>
                  <a:path w="80" h="80">
                    <a:moveTo>
                      <a:pt x="80" y="40"/>
                    </a:moveTo>
                    <a:cubicBezTo>
                      <a:pt x="80" y="62"/>
                      <a:pt x="64" y="80"/>
                      <a:pt x="40" y="80"/>
                    </a:cubicBezTo>
                    <a:cubicBezTo>
                      <a:pt x="16" y="80"/>
                      <a:pt x="0" y="62"/>
                      <a:pt x="0" y="40"/>
                    </a:cubicBezTo>
                    <a:cubicBezTo>
                      <a:pt x="0" y="18"/>
                      <a:pt x="16" y="0"/>
                      <a:pt x="40" y="0"/>
                    </a:cubicBezTo>
                    <a:cubicBezTo>
                      <a:pt x="64" y="0"/>
                      <a:pt x="80" y="18"/>
                      <a:pt x="80" y="40"/>
                    </a:cubicBezTo>
                    <a:moveTo>
                      <a:pt x="40" y="20"/>
                    </a:moveTo>
                    <a:cubicBezTo>
                      <a:pt x="29" y="20"/>
                      <a:pt x="20" y="29"/>
                      <a:pt x="20" y="40"/>
                    </a:cubicBezTo>
                    <a:cubicBezTo>
                      <a:pt x="20" y="51"/>
                      <a:pt x="29" y="60"/>
                      <a:pt x="40" y="60"/>
                    </a:cubicBezTo>
                    <a:cubicBezTo>
                      <a:pt x="51" y="60"/>
                      <a:pt x="60" y="51"/>
                      <a:pt x="60" y="40"/>
                    </a:cubicBezTo>
                    <a:cubicBezTo>
                      <a:pt x="60" y="29"/>
                      <a:pt x="51" y="20"/>
                      <a:pt x="40" y="20"/>
                    </a:cubicBezTo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Freeform 185"/>
              <p:cNvSpPr>
                <a:spLocks/>
              </p:cNvSpPr>
              <p:nvPr/>
            </p:nvSpPr>
            <p:spPr bwMode="black">
              <a:xfrm>
                <a:off x="3999" y="1971"/>
                <a:ext cx="224" cy="343"/>
              </a:xfrm>
              <a:custGeom>
                <a:avLst/>
                <a:gdLst/>
                <a:ahLst/>
                <a:cxnLst>
                  <a:cxn ang="0">
                    <a:pos x="47" y="19"/>
                  </a:cxn>
                  <a:cxn ang="0">
                    <a:pos x="32" y="17"/>
                  </a:cxn>
                  <a:cxn ang="0">
                    <a:pos x="20" y="23"/>
                  </a:cxn>
                  <a:cxn ang="0">
                    <a:pos x="29" y="30"/>
                  </a:cxn>
                  <a:cxn ang="0">
                    <a:pos x="34" y="32"/>
                  </a:cxn>
                  <a:cxn ang="0">
                    <a:pos x="52" y="54"/>
                  </a:cxn>
                  <a:cxn ang="0">
                    <a:pos x="21" y="80"/>
                  </a:cxn>
                  <a:cxn ang="0">
                    <a:pos x="0" y="77"/>
                  </a:cxn>
                  <a:cxn ang="0">
                    <a:pos x="0" y="60"/>
                  </a:cxn>
                  <a:cxn ang="0">
                    <a:pos x="18" y="63"/>
                  </a:cxn>
                  <a:cxn ang="0">
                    <a:pos x="32" y="56"/>
                  </a:cxn>
                  <a:cxn ang="0">
                    <a:pos x="23" y="48"/>
                  </a:cxn>
                  <a:cxn ang="0">
                    <a:pos x="19" y="47"/>
                  </a:cxn>
                  <a:cxn ang="0">
                    <a:pos x="0" y="24"/>
                  </a:cxn>
                  <a:cxn ang="0">
                    <a:pos x="28" y="0"/>
                  </a:cxn>
                  <a:cxn ang="0">
                    <a:pos x="47" y="3"/>
                  </a:cxn>
                  <a:cxn ang="0">
                    <a:pos x="47" y="19"/>
                  </a:cxn>
                </a:cxnLst>
                <a:rect l="0" t="0" r="r" b="b"/>
                <a:pathLst>
                  <a:path w="52" h="80">
                    <a:moveTo>
                      <a:pt x="47" y="19"/>
                    </a:moveTo>
                    <a:cubicBezTo>
                      <a:pt x="47" y="19"/>
                      <a:pt x="38" y="17"/>
                      <a:pt x="32" y="17"/>
                    </a:cubicBezTo>
                    <a:cubicBezTo>
                      <a:pt x="24" y="17"/>
                      <a:pt x="20" y="19"/>
                      <a:pt x="20" y="23"/>
                    </a:cubicBezTo>
                    <a:cubicBezTo>
                      <a:pt x="20" y="28"/>
                      <a:pt x="26" y="29"/>
                      <a:pt x="29" y="30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47" y="36"/>
                      <a:pt x="52" y="45"/>
                      <a:pt x="52" y="54"/>
                    </a:cubicBezTo>
                    <a:cubicBezTo>
                      <a:pt x="52" y="73"/>
                      <a:pt x="35" y="80"/>
                      <a:pt x="21" y="80"/>
                    </a:cubicBezTo>
                    <a:cubicBezTo>
                      <a:pt x="10" y="80"/>
                      <a:pt x="1" y="78"/>
                      <a:pt x="0" y="7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0"/>
                      <a:pt x="10" y="63"/>
                      <a:pt x="18" y="63"/>
                    </a:cubicBezTo>
                    <a:cubicBezTo>
                      <a:pt x="28" y="63"/>
                      <a:pt x="32" y="60"/>
                      <a:pt x="32" y="56"/>
                    </a:cubicBezTo>
                    <a:cubicBezTo>
                      <a:pt x="32" y="52"/>
                      <a:pt x="28" y="49"/>
                      <a:pt x="23" y="48"/>
                    </a:cubicBezTo>
                    <a:cubicBezTo>
                      <a:pt x="22" y="48"/>
                      <a:pt x="21" y="47"/>
                      <a:pt x="19" y="47"/>
                    </a:cubicBezTo>
                    <a:cubicBezTo>
                      <a:pt x="9" y="43"/>
                      <a:pt x="0" y="37"/>
                      <a:pt x="0" y="24"/>
                    </a:cubicBezTo>
                    <a:cubicBezTo>
                      <a:pt x="0" y="10"/>
                      <a:pt x="10" y="0"/>
                      <a:pt x="28" y="0"/>
                    </a:cubicBezTo>
                    <a:cubicBezTo>
                      <a:pt x="37" y="0"/>
                      <a:pt x="46" y="3"/>
                      <a:pt x="47" y="3"/>
                    </a:cubicBez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Freeform 186"/>
              <p:cNvSpPr>
                <a:spLocks/>
              </p:cNvSpPr>
              <p:nvPr/>
            </p:nvSpPr>
            <p:spPr bwMode="black">
              <a:xfrm>
                <a:off x="3272" y="1587"/>
                <a:ext cx="81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Freeform 187"/>
              <p:cNvSpPr>
                <a:spLocks/>
              </p:cNvSpPr>
              <p:nvPr/>
            </p:nvSpPr>
            <p:spPr bwMode="black">
              <a:xfrm>
                <a:off x="3500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4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Freeform 188"/>
              <p:cNvSpPr>
                <a:spLocks/>
              </p:cNvSpPr>
              <p:nvPr/>
            </p:nvSpPr>
            <p:spPr bwMode="black">
              <a:xfrm>
                <a:off x="3721" y="1320"/>
                <a:ext cx="81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10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5" y="120"/>
                      <a:pt x="10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Freeform 189"/>
              <p:cNvSpPr>
                <a:spLocks/>
              </p:cNvSpPr>
              <p:nvPr/>
            </p:nvSpPr>
            <p:spPr bwMode="black">
              <a:xfrm>
                <a:off x="3949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Freeform 190"/>
              <p:cNvSpPr>
                <a:spLocks/>
              </p:cNvSpPr>
              <p:nvPr/>
            </p:nvSpPr>
            <p:spPr bwMode="black">
              <a:xfrm>
                <a:off x="4171" y="1587"/>
                <a:ext cx="87" cy="167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20" y="30"/>
                  </a:cxn>
                  <a:cxn ang="0">
                    <a:pos x="20" y="10"/>
                  </a:cxn>
                </a:cxnLst>
                <a:rect l="0" t="0" r="r" b="b"/>
                <a:pathLst>
                  <a:path w="20" h="39">
                    <a:moveTo>
                      <a:pt x="20" y="10"/>
                    </a:moveTo>
                    <a:cubicBezTo>
                      <a:pt x="20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15" y="39"/>
                      <a:pt x="20" y="35"/>
                      <a:pt x="20" y="30"/>
                    </a:cubicBez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Freeform 191"/>
              <p:cNvSpPr>
                <a:spLocks/>
              </p:cNvSpPr>
              <p:nvPr/>
            </p:nvSpPr>
            <p:spPr bwMode="black">
              <a:xfrm>
                <a:off x="4399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Freeform 192"/>
              <p:cNvSpPr>
                <a:spLocks/>
              </p:cNvSpPr>
              <p:nvPr/>
            </p:nvSpPr>
            <p:spPr bwMode="black">
              <a:xfrm>
                <a:off x="4625" y="1320"/>
                <a:ext cx="83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9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4" y="120"/>
                      <a:pt x="9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Freeform 193"/>
              <p:cNvSpPr>
                <a:spLocks/>
              </p:cNvSpPr>
              <p:nvPr/>
            </p:nvSpPr>
            <p:spPr bwMode="black">
              <a:xfrm>
                <a:off x="4848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5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black">
              <a:xfrm>
                <a:off x="5074" y="1587"/>
                <a:ext cx="83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9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80" name="TextBox 179"/>
            <p:cNvSpPr txBox="1"/>
            <p:nvPr/>
          </p:nvSpPr>
          <p:spPr>
            <a:xfrm>
              <a:off x="1815958" y="368184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(gcal)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 rot="786500">
            <a:off x="4820058" y="2699878"/>
            <a:ext cx="2043363" cy="454714"/>
            <a:chOff x="534342" y="3660947"/>
            <a:chExt cx="2043363" cy="454714"/>
          </a:xfrm>
        </p:grpSpPr>
        <p:sp>
          <p:nvSpPr>
            <p:cNvPr id="197" name="Rounded Rectangle 196"/>
            <p:cNvSpPr/>
            <p:nvPr/>
          </p:nvSpPr>
          <p:spPr>
            <a:xfrm>
              <a:off x="534342" y="3660947"/>
              <a:ext cx="2027045" cy="454714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13" y="3726351"/>
              <a:ext cx="323909" cy="323909"/>
            </a:xfrm>
            <a:prstGeom prst="rect">
              <a:avLst/>
            </a:prstGeom>
            <a:ln>
              <a:noFill/>
            </a:ln>
          </p:spPr>
        </p:pic>
        <p:sp>
          <p:nvSpPr>
            <p:cNvPr id="199" name="TextBox 198"/>
            <p:cNvSpPr txBox="1"/>
            <p:nvPr/>
          </p:nvSpPr>
          <p:spPr>
            <a:xfrm>
              <a:off x="940703" y="3703639"/>
              <a:ext cx="4187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@</a:t>
              </a:r>
            </a:p>
          </p:txBody>
        </p:sp>
        <p:grpSp>
          <p:nvGrpSpPr>
            <p:cNvPr id="200" name="Group 7"/>
            <p:cNvGrpSpPr>
              <a:grpSpLocks/>
            </p:cNvGrpSpPr>
            <p:nvPr/>
          </p:nvGrpSpPr>
          <p:grpSpPr bwMode="auto">
            <a:xfrm>
              <a:off x="1289233" y="3735186"/>
              <a:ext cx="575853" cy="306237"/>
              <a:chOff x="3272" y="1316"/>
              <a:chExt cx="1889" cy="1002"/>
            </a:xfrm>
          </p:grpSpPr>
          <p:sp>
            <p:nvSpPr>
              <p:cNvPr id="202" name="AutoShape 8"/>
              <p:cNvSpPr>
                <a:spLocks noChangeAspect="1" noChangeArrowheads="1" noTextEdit="1"/>
              </p:cNvSpPr>
              <p:nvPr/>
            </p:nvSpPr>
            <p:spPr bwMode="black">
              <a:xfrm>
                <a:off x="3272" y="1316"/>
                <a:ext cx="1889" cy="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Rectangle 202"/>
              <p:cNvSpPr>
                <a:spLocks noChangeArrowheads="1"/>
              </p:cNvSpPr>
              <p:nvPr/>
            </p:nvSpPr>
            <p:spPr bwMode="black">
              <a:xfrm>
                <a:off x="3802" y="1979"/>
                <a:ext cx="87" cy="326"/>
              </a:xfrm>
              <a:prstGeom prst="rect">
                <a:avLst/>
              </a:prstGeom>
              <a:solidFill>
                <a:srgbClr val="B21A1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Freeform 203"/>
              <p:cNvSpPr>
                <a:spLocks/>
              </p:cNvSpPr>
              <p:nvPr/>
            </p:nvSpPr>
            <p:spPr bwMode="black">
              <a:xfrm>
                <a:off x="4303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1" y="80"/>
                  </a:cxn>
                  <a:cxn ang="0">
                    <a:pos x="0" y="40"/>
                  </a:cxn>
                  <a:cxn ang="0">
                    <a:pos x="41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8" y="23"/>
                      <a:pt x="51" y="20"/>
                      <a:pt x="42" y="20"/>
                    </a:cubicBezTo>
                    <a:cubicBezTo>
                      <a:pt x="30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1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1" y="0"/>
                    </a:cubicBezTo>
                    <a:cubicBezTo>
                      <a:pt x="50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Freeform 204"/>
              <p:cNvSpPr>
                <a:spLocks/>
              </p:cNvSpPr>
              <p:nvPr/>
            </p:nvSpPr>
            <p:spPr bwMode="black">
              <a:xfrm>
                <a:off x="3444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7" y="23"/>
                      <a:pt x="51" y="20"/>
                      <a:pt x="42" y="20"/>
                    </a:cubicBezTo>
                    <a:cubicBezTo>
                      <a:pt x="29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0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0" y="0"/>
                    </a:cubicBezTo>
                    <a:cubicBezTo>
                      <a:pt x="49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Freeform 205"/>
              <p:cNvSpPr>
                <a:spLocks noEditPoints="1"/>
              </p:cNvSpPr>
              <p:nvPr/>
            </p:nvSpPr>
            <p:spPr bwMode="black">
              <a:xfrm>
                <a:off x="4643" y="1971"/>
                <a:ext cx="342" cy="343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80" y="4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40" y="60"/>
                  </a:cxn>
                  <a:cxn ang="0">
                    <a:pos x="60" y="40"/>
                  </a:cxn>
                  <a:cxn ang="0">
                    <a:pos x="40" y="20"/>
                  </a:cxn>
                </a:cxnLst>
                <a:rect l="0" t="0" r="r" b="b"/>
                <a:pathLst>
                  <a:path w="80" h="80">
                    <a:moveTo>
                      <a:pt x="80" y="40"/>
                    </a:moveTo>
                    <a:cubicBezTo>
                      <a:pt x="80" y="62"/>
                      <a:pt x="64" y="80"/>
                      <a:pt x="40" y="80"/>
                    </a:cubicBezTo>
                    <a:cubicBezTo>
                      <a:pt x="16" y="80"/>
                      <a:pt x="0" y="62"/>
                      <a:pt x="0" y="40"/>
                    </a:cubicBezTo>
                    <a:cubicBezTo>
                      <a:pt x="0" y="18"/>
                      <a:pt x="16" y="0"/>
                      <a:pt x="40" y="0"/>
                    </a:cubicBezTo>
                    <a:cubicBezTo>
                      <a:pt x="64" y="0"/>
                      <a:pt x="80" y="18"/>
                      <a:pt x="80" y="40"/>
                    </a:cubicBezTo>
                    <a:moveTo>
                      <a:pt x="40" y="20"/>
                    </a:moveTo>
                    <a:cubicBezTo>
                      <a:pt x="29" y="20"/>
                      <a:pt x="20" y="29"/>
                      <a:pt x="20" y="40"/>
                    </a:cubicBezTo>
                    <a:cubicBezTo>
                      <a:pt x="20" y="51"/>
                      <a:pt x="29" y="60"/>
                      <a:pt x="40" y="60"/>
                    </a:cubicBezTo>
                    <a:cubicBezTo>
                      <a:pt x="51" y="60"/>
                      <a:pt x="60" y="51"/>
                      <a:pt x="60" y="40"/>
                    </a:cubicBezTo>
                    <a:cubicBezTo>
                      <a:pt x="60" y="29"/>
                      <a:pt x="51" y="20"/>
                      <a:pt x="40" y="20"/>
                    </a:cubicBezTo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black">
              <a:xfrm>
                <a:off x="3999" y="1971"/>
                <a:ext cx="224" cy="343"/>
              </a:xfrm>
              <a:custGeom>
                <a:avLst/>
                <a:gdLst/>
                <a:ahLst/>
                <a:cxnLst>
                  <a:cxn ang="0">
                    <a:pos x="47" y="19"/>
                  </a:cxn>
                  <a:cxn ang="0">
                    <a:pos x="32" y="17"/>
                  </a:cxn>
                  <a:cxn ang="0">
                    <a:pos x="20" y="23"/>
                  </a:cxn>
                  <a:cxn ang="0">
                    <a:pos x="29" y="30"/>
                  </a:cxn>
                  <a:cxn ang="0">
                    <a:pos x="34" y="32"/>
                  </a:cxn>
                  <a:cxn ang="0">
                    <a:pos x="52" y="54"/>
                  </a:cxn>
                  <a:cxn ang="0">
                    <a:pos x="21" y="80"/>
                  </a:cxn>
                  <a:cxn ang="0">
                    <a:pos x="0" y="77"/>
                  </a:cxn>
                  <a:cxn ang="0">
                    <a:pos x="0" y="60"/>
                  </a:cxn>
                  <a:cxn ang="0">
                    <a:pos x="18" y="63"/>
                  </a:cxn>
                  <a:cxn ang="0">
                    <a:pos x="32" y="56"/>
                  </a:cxn>
                  <a:cxn ang="0">
                    <a:pos x="23" y="48"/>
                  </a:cxn>
                  <a:cxn ang="0">
                    <a:pos x="19" y="47"/>
                  </a:cxn>
                  <a:cxn ang="0">
                    <a:pos x="0" y="24"/>
                  </a:cxn>
                  <a:cxn ang="0">
                    <a:pos x="28" y="0"/>
                  </a:cxn>
                  <a:cxn ang="0">
                    <a:pos x="47" y="3"/>
                  </a:cxn>
                  <a:cxn ang="0">
                    <a:pos x="47" y="19"/>
                  </a:cxn>
                </a:cxnLst>
                <a:rect l="0" t="0" r="r" b="b"/>
                <a:pathLst>
                  <a:path w="52" h="80">
                    <a:moveTo>
                      <a:pt x="47" y="19"/>
                    </a:moveTo>
                    <a:cubicBezTo>
                      <a:pt x="47" y="19"/>
                      <a:pt x="38" y="17"/>
                      <a:pt x="32" y="17"/>
                    </a:cubicBezTo>
                    <a:cubicBezTo>
                      <a:pt x="24" y="17"/>
                      <a:pt x="20" y="19"/>
                      <a:pt x="20" y="23"/>
                    </a:cubicBezTo>
                    <a:cubicBezTo>
                      <a:pt x="20" y="28"/>
                      <a:pt x="26" y="29"/>
                      <a:pt x="29" y="30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47" y="36"/>
                      <a:pt x="52" y="45"/>
                      <a:pt x="52" y="54"/>
                    </a:cubicBezTo>
                    <a:cubicBezTo>
                      <a:pt x="52" y="73"/>
                      <a:pt x="35" y="80"/>
                      <a:pt x="21" y="80"/>
                    </a:cubicBezTo>
                    <a:cubicBezTo>
                      <a:pt x="10" y="80"/>
                      <a:pt x="1" y="78"/>
                      <a:pt x="0" y="7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0"/>
                      <a:pt x="10" y="63"/>
                      <a:pt x="18" y="63"/>
                    </a:cubicBezTo>
                    <a:cubicBezTo>
                      <a:pt x="28" y="63"/>
                      <a:pt x="32" y="60"/>
                      <a:pt x="32" y="56"/>
                    </a:cubicBezTo>
                    <a:cubicBezTo>
                      <a:pt x="32" y="52"/>
                      <a:pt x="28" y="49"/>
                      <a:pt x="23" y="48"/>
                    </a:cubicBezTo>
                    <a:cubicBezTo>
                      <a:pt x="22" y="48"/>
                      <a:pt x="21" y="47"/>
                      <a:pt x="19" y="47"/>
                    </a:cubicBezTo>
                    <a:cubicBezTo>
                      <a:pt x="9" y="43"/>
                      <a:pt x="0" y="37"/>
                      <a:pt x="0" y="24"/>
                    </a:cubicBezTo>
                    <a:cubicBezTo>
                      <a:pt x="0" y="10"/>
                      <a:pt x="10" y="0"/>
                      <a:pt x="28" y="0"/>
                    </a:cubicBezTo>
                    <a:cubicBezTo>
                      <a:pt x="37" y="0"/>
                      <a:pt x="46" y="3"/>
                      <a:pt x="47" y="3"/>
                    </a:cubicBez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black">
              <a:xfrm>
                <a:off x="3272" y="1587"/>
                <a:ext cx="81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black">
              <a:xfrm>
                <a:off x="3500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4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Freeform 209"/>
              <p:cNvSpPr>
                <a:spLocks/>
              </p:cNvSpPr>
              <p:nvPr/>
            </p:nvSpPr>
            <p:spPr bwMode="black">
              <a:xfrm>
                <a:off x="3721" y="1320"/>
                <a:ext cx="81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10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5" y="120"/>
                      <a:pt x="10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Freeform 210"/>
              <p:cNvSpPr>
                <a:spLocks/>
              </p:cNvSpPr>
              <p:nvPr/>
            </p:nvSpPr>
            <p:spPr bwMode="black">
              <a:xfrm>
                <a:off x="3949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Freeform 211"/>
              <p:cNvSpPr>
                <a:spLocks/>
              </p:cNvSpPr>
              <p:nvPr/>
            </p:nvSpPr>
            <p:spPr bwMode="black">
              <a:xfrm>
                <a:off x="4171" y="1587"/>
                <a:ext cx="87" cy="167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20" y="30"/>
                  </a:cxn>
                  <a:cxn ang="0">
                    <a:pos x="20" y="10"/>
                  </a:cxn>
                </a:cxnLst>
                <a:rect l="0" t="0" r="r" b="b"/>
                <a:pathLst>
                  <a:path w="20" h="39">
                    <a:moveTo>
                      <a:pt x="20" y="10"/>
                    </a:moveTo>
                    <a:cubicBezTo>
                      <a:pt x="20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15" y="39"/>
                      <a:pt x="20" y="35"/>
                      <a:pt x="20" y="30"/>
                    </a:cubicBez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black">
              <a:xfrm>
                <a:off x="4399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black">
              <a:xfrm>
                <a:off x="4625" y="1320"/>
                <a:ext cx="83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9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4" y="120"/>
                      <a:pt x="9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Freeform 214"/>
              <p:cNvSpPr>
                <a:spLocks/>
              </p:cNvSpPr>
              <p:nvPr/>
            </p:nvSpPr>
            <p:spPr bwMode="black">
              <a:xfrm>
                <a:off x="4848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5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Freeform 215"/>
              <p:cNvSpPr>
                <a:spLocks/>
              </p:cNvSpPr>
              <p:nvPr/>
            </p:nvSpPr>
            <p:spPr bwMode="black">
              <a:xfrm>
                <a:off x="5074" y="1587"/>
                <a:ext cx="83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9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01" name="TextBox 200"/>
            <p:cNvSpPr txBox="1"/>
            <p:nvPr/>
          </p:nvSpPr>
          <p:spPr>
            <a:xfrm>
              <a:off x="1815958" y="3681841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(gcal)</a:t>
              </a: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1658873" y="1847393"/>
            <a:ext cx="2069010" cy="454714"/>
            <a:chOff x="534343" y="3660947"/>
            <a:chExt cx="2069010" cy="454714"/>
          </a:xfrm>
        </p:grpSpPr>
        <p:sp>
          <p:nvSpPr>
            <p:cNvPr id="155" name="Rounded Rectangle 154"/>
            <p:cNvSpPr/>
            <p:nvPr/>
          </p:nvSpPr>
          <p:spPr>
            <a:xfrm>
              <a:off x="534343" y="3660947"/>
              <a:ext cx="2065290" cy="454714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13" y="3726351"/>
              <a:ext cx="323909" cy="323909"/>
            </a:xfrm>
            <a:prstGeom prst="rect">
              <a:avLst/>
            </a:prstGeom>
            <a:ln>
              <a:noFill/>
            </a:ln>
          </p:spPr>
        </p:pic>
        <p:sp>
          <p:nvSpPr>
            <p:cNvPr id="157" name="TextBox 156"/>
            <p:cNvSpPr txBox="1"/>
            <p:nvPr/>
          </p:nvSpPr>
          <p:spPr>
            <a:xfrm>
              <a:off x="940703" y="3703639"/>
              <a:ext cx="4187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@</a:t>
              </a:r>
            </a:p>
          </p:txBody>
        </p:sp>
        <p:grpSp>
          <p:nvGrpSpPr>
            <p:cNvPr id="158" name="Group 7"/>
            <p:cNvGrpSpPr>
              <a:grpSpLocks/>
            </p:cNvGrpSpPr>
            <p:nvPr/>
          </p:nvGrpSpPr>
          <p:grpSpPr bwMode="auto">
            <a:xfrm>
              <a:off x="1289233" y="3735186"/>
              <a:ext cx="575853" cy="306237"/>
              <a:chOff x="3272" y="1316"/>
              <a:chExt cx="1889" cy="1002"/>
            </a:xfrm>
          </p:grpSpPr>
          <p:sp>
            <p:nvSpPr>
              <p:cNvPr id="160" name="AutoShape 8"/>
              <p:cNvSpPr>
                <a:spLocks noChangeAspect="1" noChangeArrowheads="1" noTextEdit="1"/>
              </p:cNvSpPr>
              <p:nvPr/>
            </p:nvSpPr>
            <p:spPr bwMode="black">
              <a:xfrm>
                <a:off x="3272" y="1316"/>
                <a:ext cx="1889" cy="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1" name="Rectangle 160"/>
              <p:cNvSpPr>
                <a:spLocks noChangeArrowheads="1"/>
              </p:cNvSpPr>
              <p:nvPr/>
            </p:nvSpPr>
            <p:spPr bwMode="black">
              <a:xfrm>
                <a:off x="3802" y="1979"/>
                <a:ext cx="87" cy="326"/>
              </a:xfrm>
              <a:prstGeom prst="rect">
                <a:avLst/>
              </a:prstGeom>
              <a:solidFill>
                <a:srgbClr val="B21A1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2" name="Freeform 161"/>
              <p:cNvSpPr>
                <a:spLocks/>
              </p:cNvSpPr>
              <p:nvPr/>
            </p:nvSpPr>
            <p:spPr bwMode="black">
              <a:xfrm>
                <a:off x="4303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1" y="80"/>
                  </a:cxn>
                  <a:cxn ang="0">
                    <a:pos x="0" y="40"/>
                  </a:cxn>
                  <a:cxn ang="0">
                    <a:pos x="41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8" y="23"/>
                      <a:pt x="51" y="20"/>
                      <a:pt x="42" y="20"/>
                    </a:cubicBezTo>
                    <a:cubicBezTo>
                      <a:pt x="30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1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1" y="0"/>
                    </a:cubicBezTo>
                    <a:cubicBezTo>
                      <a:pt x="50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3" name="Freeform 162"/>
              <p:cNvSpPr>
                <a:spLocks/>
              </p:cNvSpPr>
              <p:nvPr/>
            </p:nvSpPr>
            <p:spPr bwMode="black">
              <a:xfrm>
                <a:off x="3444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7" y="23"/>
                      <a:pt x="51" y="20"/>
                      <a:pt x="42" y="20"/>
                    </a:cubicBezTo>
                    <a:cubicBezTo>
                      <a:pt x="29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0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0" y="0"/>
                    </a:cubicBezTo>
                    <a:cubicBezTo>
                      <a:pt x="49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" name="Freeform 163"/>
              <p:cNvSpPr>
                <a:spLocks noEditPoints="1"/>
              </p:cNvSpPr>
              <p:nvPr/>
            </p:nvSpPr>
            <p:spPr bwMode="black">
              <a:xfrm>
                <a:off x="4643" y="1971"/>
                <a:ext cx="342" cy="343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80" y="4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40" y="60"/>
                  </a:cxn>
                  <a:cxn ang="0">
                    <a:pos x="60" y="40"/>
                  </a:cxn>
                  <a:cxn ang="0">
                    <a:pos x="40" y="20"/>
                  </a:cxn>
                </a:cxnLst>
                <a:rect l="0" t="0" r="r" b="b"/>
                <a:pathLst>
                  <a:path w="80" h="80">
                    <a:moveTo>
                      <a:pt x="80" y="40"/>
                    </a:moveTo>
                    <a:cubicBezTo>
                      <a:pt x="80" y="62"/>
                      <a:pt x="64" y="80"/>
                      <a:pt x="40" y="80"/>
                    </a:cubicBezTo>
                    <a:cubicBezTo>
                      <a:pt x="16" y="80"/>
                      <a:pt x="0" y="62"/>
                      <a:pt x="0" y="40"/>
                    </a:cubicBezTo>
                    <a:cubicBezTo>
                      <a:pt x="0" y="18"/>
                      <a:pt x="16" y="0"/>
                      <a:pt x="40" y="0"/>
                    </a:cubicBezTo>
                    <a:cubicBezTo>
                      <a:pt x="64" y="0"/>
                      <a:pt x="80" y="18"/>
                      <a:pt x="80" y="40"/>
                    </a:cubicBezTo>
                    <a:moveTo>
                      <a:pt x="40" y="20"/>
                    </a:moveTo>
                    <a:cubicBezTo>
                      <a:pt x="29" y="20"/>
                      <a:pt x="20" y="29"/>
                      <a:pt x="20" y="40"/>
                    </a:cubicBezTo>
                    <a:cubicBezTo>
                      <a:pt x="20" y="51"/>
                      <a:pt x="29" y="60"/>
                      <a:pt x="40" y="60"/>
                    </a:cubicBezTo>
                    <a:cubicBezTo>
                      <a:pt x="51" y="60"/>
                      <a:pt x="60" y="51"/>
                      <a:pt x="60" y="40"/>
                    </a:cubicBezTo>
                    <a:cubicBezTo>
                      <a:pt x="60" y="29"/>
                      <a:pt x="51" y="20"/>
                      <a:pt x="40" y="20"/>
                    </a:cubicBezTo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5" name="Freeform 164"/>
              <p:cNvSpPr>
                <a:spLocks/>
              </p:cNvSpPr>
              <p:nvPr/>
            </p:nvSpPr>
            <p:spPr bwMode="black">
              <a:xfrm>
                <a:off x="3999" y="1971"/>
                <a:ext cx="224" cy="343"/>
              </a:xfrm>
              <a:custGeom>
                <a:avLst/>
                <a:gdLst/>
                <a:ahLst/>
                <a:cxnLst>
                  <a:cxn ang="0">
                    <a:pos x="47" y="19"/>
                  </a:cxn>
                  <a:cxn ang="0">
                    <a:pos x="32" y="17"/>
                  </a:cxn>
                  <a:cxn ang="0">
                    <a:pos x="20" y="23"/>
                  </a:cxn>
                  <a:cxn ang="0">
                    <a:pos x="29" y="30"/>
                  </a:cxn>
                  <a:cxn ang="0">
                    <a:pos x="34" y="32"/>
                  </a:cxn>
                  <a:cxn ang="0">
                    <a:pos x="52" y="54"/>
                  </a:cxn>
                  <a:cxn ang="0">
                    <a:pos x="21" y="80"/>
                  </a:cxn>
                  <a:cxn ang="0">
                    <a:pos x="0" y="77"/>
                  </a:cxn>
                  <a:cxn ang="0">
                    <a:pos x="0" y="60"/>
                  </a:cxn>
                  <a:cxn ang="0">
                    <a:pos x="18" y="63"/>
                  </a:cxn>
                  <a:cxn ang="0">
                    <a:pos x="32" y="56"/>
                  </a:cxn>
                  <a:cxn ang="0">
                    <a:pos x="23" y="48"/>
                  </a:cxn>
                  <a:cxn ang="0">
                    <a:pos x="19" y="47"/>
                  </a:cxn>
                  <a:cxn ang="0">
                    <a:pos x="0" y="24"/>
                  </a:cxn>
                  <a:cxn ang="0">
                    <a:pos x="28" y="0"/>
                  </a:cxn>
                  <a:cxn ang="0">
                    <a:pos x="47" y="3"/>
                  </a:cxn>
                  <a:cxn ang="0">
                    <a:pos x="47" y="19"/>
                  </a:cxn>
                </a:cxnLst>
                <a:rect l="0" t="0" r="r" b="b"/>
                <a:pathLst>
                  <a:path w="52" h="80">
                    <a:moveTo>
                      <a:pt x="47" y="19"/>
                    </a:moveTo>
                    <a:cubicBezTo>
                      <a:pt x="47" y="19"/>
                      <a:pt x="38" y="17"/>
                      <a:pt x="32" y="17"/>
                    </a:cubicBezTo>
                    <a:cubicBezTo>
                      <a:pt x="24" y="17"/>
                      <a:pt x="20" y="19"/>
                      <a:pt x="20" y="23"/>
                    </a:cubicBezTo>
                    <a:cubicBezTo>
                      <a:pt x="20" y="28"/>
                      <a:pt x="26" y="29"/>
                      <a:pt x="29" y="30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47" y="36"/>
                      <a:pt x="52" y="45"/>
                      <a:pt x="52" y="54"/>
                    </a:cubicBezTo>
                    <a:cubicBezTo>
                      <a:pt x="52" y="73"/>
                      <a:pt x="35" y="80"/>
                      <a:pt x="21" y="80"/>
                    </a:cubicBezTo>
                    <a:cubicBezTo>
                      <a:pt x="10" y="80"/>
                      <a:pt x="1" y="78"/>
                      <a:pt x="0" y="7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0"/>
                      <a:pt x="10" y="63"/>
                      <a:pt x="18" y="63"/>
                    </a:cubicBezTo>
                    <a:cubicBezTo>
                      <a:pt x="28" y="63"/>
                      <a:pt x="32" y="60"/>
                      <a:pt x="32" y="56"/>
                    </a:cubicBezTo>
                    <a:cubicBezTo>
                      <a:pt x="32" y="52"/>
                      <a:pt x="28" y="49"/>
                      <a:pt x="23" y="48"/>
                    </a:cubicBezTo>
                    <a:cubicBezTo>
                      <a:pt x="22" y="48"/>
                      <a:pt x="21" y="47"/>
                      <a:pt x="19" y="47"/>
                    </a:cubicBezTo>
                    <a:cubicBezTo>
                      <a:pt x="9" y="43"/>
                      <a:pt x="0" y="37"/>
                      <a:pt x="0" y="24"/>
                    </a:cubicBezTo>
                    <a:cubicBezTo>
                      <a:pt x="0" y="10"/>
                      <a:pt x="10" y="0"/>
                      <a:pt x="28" y="0"/>
                    </a:cubicBezTo>
                    <a:cubicBezTo>
                      <a:pt x="37" y="0"/>
                      <a:pt x="46" y="3"/>
                      <a:pt x="47" y="3"/>
                    </a:cubicBez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6" name="Freeform 165"/>
              <p:cNvSpPr>
                <a:spLocks/>
              </p:cNvSpPr>
              <p:nvPr/>
            </p:nvSpPr>
            <p:spPr bwMode="black">
              <a:xfrm>
                <a:off x="3272" y="1587"/>
                <a:ext cx="81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7" name="Freeform 166"/>
              <p:cNvSpPr>
                <a:spLocks/>
              </p:cNvSpPr>
              <p:nvPr/>
            </p:nvSpPr>
            <p:spPr bwMode="black">
              <a:xfrm>
                <a:off x="3500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4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8" name="Freeform 167"/>
              <p:cNvSpPr>
                <a:spLocks/>
              </p:cNvSpPr>
              <p:nvPr/>
            </p:nvSpPr>
            <p:spPr bwMode="black">
              <a:xfrm>
                <a:off x="3721" y="1320"/>
                <a:ext cx="81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10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5" y="120"/>
                      <a:pt x="10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9" name="Freeform 168"/>
              <p:cNvSpPr>
                <a:spLocks/>
              </p:cNvSpPr>
              <p:nvPr/>
            </p:nvSpPr>
            <p:spPr bwMode="black">
              <a:xfrm>
                <a:off x="3949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0" name="Freeform 169"/>
              <p:cNvSpPr>
                <a:spLocks/>
              </p:cNvSpPr>
              <p:nvPr/>
            </p:nvSpPr>
            <p:spPr bwMode="black">
              <a:xfrm>
                <a:off x="4171" y="1587"/>
                <a:ext cx="87" cy="167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20" y="30"/>
                  </a:cxn>
                  <a:cxn ang="0">
                    <a:pos x="20" y="10"/>
                  </a:cxn>
                </a:cxnLst>
                <a:rect l="0" t="0" r="r" b="b"/>
                <a:pathLst>
                  <a:path w="20" h="39">
                    <a:moveTo>
                      <a:pt x="20" y="10"/>
                    </a:moveTo>
                    <a:cubicBezTo>
                      <a:pt x="20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15" y="39"/>
                      <a:pt x="20" y="35"/>
                      <a:pt x="20" y="30"/>
                    </a:cubicBez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1" name="Freeform 170"/>
              <p:cNvSpPr>
                <a:spLocks/>
              </p:cNvSpPr>
              <p:nvPr/>
            </p:nvSpPr>
            <p:spPr bwMode="black">
              <a:xfrm>
                <a:off x="4399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2" name="Freeform 171"/>
              <p:cNvSpPr>
                <a:spLocks/>
              </p:cNvSpPr>
              <p:nvPr/>
            </p:nvSpPr>
            <p:spPr bwMode="black">
              <a:xfrm>
                <a:off x="4625" y="1320"/>
                <a:ext cx="83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9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4" y="120"/>
                      <a:pt x="9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" name="Freeform 172"/>
              <p:cNvSpPr>
                <a:spLocks/>
              </p:cNvSpPr>
              <p:nvPr/>
            </p:nvSpPr>
            <p:spPr bwMode="black">
              <a:xfrm>
                <a:off x="4848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5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" name="Freeform 173"/>
              <p:cNvSpPr>
                <a:spLocks/>
              </p:cNvSpPr>
              <p:nvPr/>
            </p:nvSpPr>
            <p:spPr bwMode="black">
              <a:xfrm>
                <a:off x="5074" y="1587"/>
                <a:ext cx="83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9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59" name="TextBox 158"/>
            <p:cNvSpPr txBox="1"/>
            <p:nvPr/>
          </p:nvSpPr>
          <p:spPr>
            <a:xfrm>
              <a:off x="1841606" y="3681841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(gcal)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point of this OAuth stuff anyway?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63" y="1791961"/>
            <a:ext cx="1145343" cy="11453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6" y="1728175"/>
            <a:ext cx="1272913" cy="12729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1521" y="905651"/>
            <a:ext cx="886310" cy="886310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4" idx="3"/>
            <a:endCxn id="3" idx="1"/>
          </p:cNvCxnSpPr>
          <p:nvPr/>
        </p:nvCxnSpPr>
        <p:spPr>
          <a:xfrm>
            <a:off x="1640359" y="2364632"/>
            <a:ext cx="208380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3"/>
            <a:endCxn id="8" idx="1"/>
          </p:cNvCxnSpPr>
          <p:nvPr/>
        </p:nvCxnSpPr>
        <p:spPr>
          <a:xfrm flipV="1">
            <a:off x="4869506" y="1348806"/>
            <a:ext cx="2552260" cy="10158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851840" y="1841187"/>
            <a:ext cx="1470287" cy="454714"/>
            <a:chOff x="2265848" y="1372736"/>
            <a:chExt cx="1470287" cy="454714"/>
          </a:xfrm>
        </p:grpSpPr>
        <p:sp>
          <p:nvSpPr>
            <p:cNvPr id="39" name="Rounded Rectangle 38"/>
            <p:cNvSpPr/>
            <p:nvPr/>
          </p:nvSpPr>
          <p:spPr>
            <a:xfrm>
              <a:off x="2265848" y="1372736"/>
              <a:ext cx="1470287" cy="454714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818" y="1438140"/>
              <a:ext cx="323909" cy="323909"/>
            </a:xfrm>
            <a:prstGeom prst="rect">
              <a:avLst/>
            </a:prstGeom>
            <a:ln>
              <a:noFill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672208" y="1415428"/>
              <a:ext cx="4187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@</a:t>
              </a:r>
            </a:p>
          </p:txBody>
        </p:sp>
        <p:grpSp>
          <p:nvGrpSpPr>
            <p:cNvPr id="22" name="Group 7"/>
            <p:cNvGrpSpPr>
              <a:grpSpLocks/>
            </p:cNvGrpSpPr>
            <p:nvPr/>
          </p:nvGrpSpPr>
          <p:grpSpPr bwMode="auto">
            <a:xfrm>
              <a:off x="3020738" y="1446975"/>
              <a:ext cx="575853" cy="306237"/>
              <a:chOff x="3272" y="1316"/>
              <a:chExt cx="1889" cy="1002"/>
            </a:xfrm>
          </p:grpSpPr>
          <p:sp>
            <p:nvSpPr>
              <p:cNvPr id="23" name="AutoShape 8"/>
              <p:cNvSpPr>
                <a:spLocks noChangeAspect="1" noChangeArrowheads="1" noTextEdit="1"/>
              </p:cNvSpPr>
              <p:nvPr/>
            </p:nvSpPr>
            <p:spPr bwMode="black">
              <a:xfrm>
                <a:off x="3272" y="1316"/>
                <a:ext cx="1889" cy="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black">
              <a:xfrm>
                <a:off x="3802" y="1979"/>
                <a:ext cx="87" cy="326"/>
              </a:xfrm>
              <a:prstGeom prst="rect">
                <a:avLst/>
              </a:prstGeom>
              <a:solidFill>
                <a:srgbClr val="B21A1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black">
              <a:xfrm>
                <a:off x="4303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1" y="80"/>
                  </a:cxn>
                  <a:cxn ang="0">
                    <a:pos x="0" y="40"/>
                  </a:cxn>
                  <a:cxn ang="0">
                    <a:pos x="41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8" y="23"/>
                      <a:pt x="51" y="20"/>
                      <a:pt x="42" y="20"/>
                    </a:cubicBezTo>
                    <a:cubicBezTo>
                      <a:pt x="30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1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1" y="0"/>
                    </a:cubicBezTo>
                    <a:cubicBezTo>
                      <a:pt x="50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black">
              <a:xfrm>
                <a:off x="3444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7" y="23"/>
                      <a:pt x="51" y="20"/>
                      <a:pt x="42" y="20"/>
                    </a:cubicBezTo>
                    <a:cubicBezTo>
                      <a:pt x="29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0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0" y="0"/>
                    </a:cubicBezTo>
                    <a:cubicBezTo>
                      <a:pt x="49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Freeform 26"/>
              <p:cNvSpPr>
                <a:spLocks noEditPoints="1"/>
              </p:cNvSpPr>
              <p:nvPr/>
            </p:nvSpPr>
            <p:spPr bwMode="black">
              <a:xfrm>
                <a:off x="4643" y="1971"/>
                <a:ext cx="342" cy="343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80" y="4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40" y="60"/>
                  </a:cxn>
                  <a:cxn ang="0">
                    <a:pos x="60" y="40"/>
                  </a:cxn>
                  <a:cxn ang="0">
                    <a:pos x="40" y="20"/>
                  </a:cxn>
                </a:cxnLst>
                <a:rect l="0" t="0" r="r" b="b"/>
                <a:pathLst>
                  <a:path w="80" h="80">
                    <a:moveTo>
                      <a:pt x="80" y="40"/>
                    </a:moveTo>
                    <a:cubicBezTo>
                      <a:pt x="80" y="62"/>
                      <a:pt x="64" y="80"/>
                      <a:pt x="40" y="80"/>
                    </a:cubicBezTo>
                    <a:cubicBezTo>
                      <a:pt x="16" y="80"/>
                      <a:pt x="0" y="62"/>
                      <a:pt x="0" y="40"/>
                    </a:cubicBezTo>
                    <a:cubicBezTo>
                      <a:pt x="0" y="18"/>
                      <a:pt x="16" y="0"/>
                      <a:pt x="40" y="0"/>
                    </a:cubicBezTo>
                    <a:cubicBezTo>
                      <a:pt x="64" y="0"/>
                      <a:pt x="80" y="18"/>
                      <a:pt x="80" y="40"/>
                    </a:cubicBezTo>
                    <a:moveTo>
                      <a:pt x="40" y="20"/>
                    </a:moveTo>
                    <a:cubicBezTo>
                      <a:pt x="29" y="20"/>
                      <a:pt x="20" y="29"/>
                      <a:pt x="20" y="40"/>
                    </a:cubicBezTo>
                    <a:cubicBezTo>
                      <a:pt x="20" y="51"/>
                      <a:pt x="29" y="60"/>
                      <a:pt x="40" y="60"/>
                    </a:cubicBezTo>
                    <a:cubicBezTo>
                      <a:pt x="51" y="60"/>
                      <a:pt x="60" y="51"/>
                      <a:pt x="60" y="40"/>
                    </a:cubicBezTo>
                    <a:cubicBezTo>
                      <a:pt x="60" y="29"/>
                      <a:pt x="51" y="20"/>
                      <a:pt x="40" y="20"/>
                    </a:cubicBezTo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black">
              <a:xfrm>
                <a:off x="3999" y="1971"/>
                <a:ext cx="224" cy="343"/>
              </a:xfrm>
              <a:custGeom>
                <a:avLst/>
                <a:gdLst/>
                <a:ahLst/>
                <a:cxnLst>
                  <a:cxn ang="0">
                    <a:pos x="47" y="19"/>
                  </a:cxn>
                  <a:cxn ang="0">
                    <a:pos x="32" y="17"/>
                  </a:cxn>
                  <a:cxn ang="0">
                    <a:pos x="20" y="23"/>
                  </a:cxn>
                  <a:cxn ang="0">
                    <a:pos x="29" y="30"/>
                  </a:cxn>
                  <a:cxn ang="0">
                    <a:pos x="34" y="32"/>
                  </a:cxn>
                  <a:cxn ang="0">
                    <a:pos x="52" y="54"/>
                  </a:cxn>
                  <a:cxn ang="0">
                    <a:pos x="21" y="80"/>
                  </a:cxn>
                  <a:cxn ang="0">
                    <a:pos x="0" y="77"/>
                  </a:cxn>
                  <a:cxn ang="0">
                    <a:pos x="0" y="60"/>
                  </a:cxn>
                  <a:cxn ang="0">
                    <a:pos x="18" y="63"/>
                  </a:cxn>
                  <a:cxn ang="0">
                    <a:pos x="32" y="56"/>
                  </a:cxn>
                  <a:cxn ang="0">
                    <a:pos x="23" y="48"/>
                  </a:cxn>
                  <a:cxn ang="0">
                    <a:pos x="19" y="47"/>
                  </a:cxn>
                  <a:cxn ang="0">
                    <a:pos x="0" y="24"/>
                  </a:cxn>
                  <a:cxn ang="0">
                    <a:pos x="28" y="0"/>
                  </a:cxn>
                  <a:cxn ang="0">
                    <a:pos x="47" y="3"/>
                  </a:cxn>
                  <a:cxn ang="0">
                    <a:pos x="47" y="19"/>
                  </a:cxn>
                </a:cxnLst>
                <a:rect l="0" t="0" r="r" b="b"/>
                <a:pathLst>
                  <a:path w="52" h="80">
                    <a:moveTo>
                      <a:pt x="47" y="19"/>
                    </a:moveTo>
                    <a:cubicBezTo>
                      <a:pt x="47" y="19"/>
                      <a:pt x="38" y="17"/>
                      <a:pt x="32" y="17"/>
                    </a:cubicBezTo>
                    <a:cubicBezTo>
                      <a:pt x="24" y="17"/>
                      <a:pt x="20" y="19"/>
                      <a:pt x="20" y="23"/>
                    </a:cubicBezTo>
                    <a:cubicBezTo>
                      <a:pt x="20" y="28"/>
                      <a:pt x="26" y="29"/>
                      <a:pt x="29" y="30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47" y="36"/>
                      <a:pt x="52" y="45"/>
                      <a:pt x="52" y="54"/>
                    </a:cubicBezTo>
                    <a:cubicBezTo>
                      <a:pt x="52" y="73"/>
                      <a:pt x="35" y="80"/>
                      <a:pt x="21" y="80"/>
                    </a:cubicBezTo>
                    <a:cubicBezTo>
                      <a:pt x="10" y="80"/>
                      <a:pt x="1" y="78"/>
                      <a:pt x="0" y="7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0"/>
                      <a:pt x="10" y="63"/>
                      <a:pt x="18" y="63"/>
                    </a:cubicBezTo>
                    <a:cubicBezTo>
                      <a:pt x="28" y="63"/>
                      <a:pt x="32" y="60"/>
                      <a:pt x="32" y="56"/>
                    </a:cubicBezTo>
                    <a:cubicBezTo>
                      <a:pt x="32" y="52"/>
                      <a:pt x="28" y="49"/>
                      <a:pt x="23" y="48"/>
                    </a:cubicBezTo>
                    <a:cubicBezTo>
                      <a:pt x="22" y="48"/>
                      <a:pt x="21" y="47"/>
                      <a:pt x="19" y="47"/>
                    </a:cubicBezTo>
                    <a:cubicBezTo>
                      <a:pt x="9" y="43"/>
                      <a:pt x="0" y="37"/>
                      <a:pt x="0" y="24"/>
                    </a:cubicBezTo>
                    <a:cubicBezTo>
                      <a:pt x="0" y="10"/>
                      <a:pt x="10" y="0"/>
                      <a:pt x="28" y="0"/>
                    </a:cubicBezTo>
                    <a:cubicBezTo>
                      <a:pt x="37" y="0"/>
                      <a:pt x="46" y="3"/>
                      <a:pt x="47" y="3"/>
                    </a:cubicBez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black">
              <a:xfrm>
                <a:off x="3272" y="1587"/>
                <a:ext cx="81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black">
              <a:xfrm>
                <a:off x="3500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4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black">
              <a:xfrm>
                <a:off x="3721" y="1320"/>
                <a:ext cx="81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10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5" y="120"/>
                      <a:pt x="10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black">
              <a:xfrm>
                <a:off x="3949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black">
              <a:xfrm>
                <a:off x="4171" y="1587"/>
                <a:ext cx="87" cy="167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20" y="30"/>
                  </a:cxn>
                  <a:cxn ang="0">
                    <a:pos x="20" y="10"/>
                  </a:cxn>
                </a:cxnLst>
                <a:rect l="0" t="0" r="r" b="b"/>
                <a:pathLst>
                  <a:path w="20" h="39">
                    <a:moveTo>
                      <a:pt x="20" y="10"/>
                    </a:moveTo>
                    <a:cubicBezTo>
                      <a:pt x="20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15" y="39"/>
                      <a:pt x="20" y="35"/>
                      <a:pt x="20" y="30"/>
                    </a:cubicBez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black">
              <a:xfrm>
                <a:off x="4399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black">
              <a:xfrm>
                <a:off x="4625" y="1320"/>
                <a:ext cx="83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9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4" y="120"/>
                      <a:pt x="9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black">
              <a:xfrm>
                <a:off x="4848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5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black">
              <a:xfrm>
                <a:off x="5074" y="1587"/>
                <a:ext cx="83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9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45" name="Straight Arrow Connector 44"/>
          <p:cNvCxnSpPr>
            <a:cxnSpLocks/>
            <a:stCxn id="3" idx="3"/>
          </p:cNvCxnSpPr>
          <p:nvPr/>
        </p:nvCxnSpPr>
        <p:spPr>
          <a:xfrm>
            <a:off x="4869506" y="2364633"/>
            <a:ext cx="2301790" cy="5726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 rot="20286587">
            <a:off x="4923387" y="1450295"/>
            <a:ext cx="1470287" cy="454714"/>
            <a:chOff x="2265848" y="1372736"/>
            <a:chExt cx="1470287" cy="454714"/>
          </a:xfrm>
        </p:grpSpPr>
        <p:sp>
          <p:nvSpPr>
            <p:cNvPr id="47" name="Rounded Rectangle 46"/>
            <p:cNvSpPr/>
            <p:nvPr/>
          </p:nvSpPr>
          <p:spPr>
            <a:xfrm>
              <a:off x="2265848" y="1372736"/>
              <a:ext cx="1470287" cy="454714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818" y="1438140"/>
              <a:ext cx="323909" cy="323909"/>
            </a:xfrm>
            <a:prstGeom prst="rect">
              <a:avLst/>
            </a:prstGeom>
            <a:ln>
              <a:noFill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2672208" y="1415428"/>
              <a:ext cx="4187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@</a:t>
              </a:r>
            </a:p>
          </p:txBody>
        </p:sp>
        <p:grpSp>
          <p:nvGrpSpPr>
            <p:cNvPr id="50" name="Group 7"/>
            <p:cNvGrpSpPr>
              <a:grpSpLocks/>
            </p:cNvGrpSpPr>
            <p:nvPr/>
          </p:nvGrpSpPr>
          <p:grpSpPr bwMode="auto">
            <a:xfrm>
              <a:off x="3020738" y="1446975"/>
              <a:ext cx="575853" cy="306237"/>
              <a:chOff x="3272" y="1316"/>
              <a:chExt cx="1889" cy="1002"/>
            </a:xfrm>
          </p:grpSpPr>
          <p:sp>
            <p:nvSpPr>
              <p:cNvPr id="51" name="AutoShape 8"/>
              <p:cNvSpPr>
                <a:spLocks noChangeAspect="1" noChangeArrowheads="1" noTextEdit="1"/>
              </p:cNvSpPr>
              <p:nvPr/>
            </p:nvSpPr>
            <p:spPr bwMode="black">
              <a:xfrm>
                <a:off x="3272" y="1316"/>
                <a:ext cx="1889" cy="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black">
              <a:xfrm>
                <a:off x="3802" y="1979"/>
                <a:ext cx="87" cy="326"/>
              </a:xfrm>
              <a:prstGeom prst="rect">
                <a:avLst/>
              </a:prstGeom>
              <a:solidFill>
                <a:srgbClr val="B21A1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black">
              <a:xfrm>
                <a:off x="4303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1" y="80"/>
                  </a:cxn>
                  <a:cxn ang="0">
                    <a:pos x="0" y="40"/>
                  </a:cxn>
                  <a:cxn ang="0">
                    <a:pos x="41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8" y="23"/>
                      <a:pt x="51" y="20"/>
                      <a:pt x="42" y="20"/>
                    </a:cubicBezTo>
                    <a:cubicBezTo>
                      <a:pt x="30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1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1" y="0"/>
                    </a:cubicBezTo>
                    <a:cubicBezTo>
                      <a:pt x="50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black">
              <a:xfrm>
                <a:off x="3444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7" y="23"/>
                      <a:pt x="51" y="20"/>
                      <a:pt x="42" y="20"/>
                    </a:cubicBezTo>
                    <a:cubicBezTo>
                      <a:pt x="29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0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0" y="0"/>
                    </a:cubicBezTo>
                    <a:cubicBezTo>
                      <a:pt x="49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Freeform 54"/>
              <p:cNvSpPr>
                <a:spLocks noEditPoints="1"/>
              </p:cNvSpPr>
              <p:nvPr/>
            </p:nvSpPr>
            <p:spPr bwMode="black">
              <a:xfrm>
                <a:off x="4643" y="1971"/>
                <a:ext cx="342" cy="343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80" y="4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40" y="60"/>
                  </a:cxn>
                  <a:cxn ang="0">
                    <a:pos x="60" y="40"/>
                  </a:cxn>
                  <a:cxn ang="0">
                    <a:pos x="40" y="20"/>
                  </a:cxn>
                </a:cxnLst>
                <a:rect l="0" t="0" r="r" b="b"/>
                <a:pathLst>
                  <a:path w="80" h="80">
                    <a:moveTo>
                      <a:pt x="80" y="40"/>
                    </a:moveTo>
                    <a:cubicBezTo>
                      <a:pt x="80" y="62"/>
                      <a:pt x="64" y="80"/>
                      <a:pt x="40" y="80"/>
                    </a:cubicBezTo>
                    <a:cubicBezTo>
                      <a:pt x="16" y="80"/>
                      <a:pt x="0" y="62"/>
                      <a:pt x="0" y="40"/>
                    </a:cubicBezTo>
                    <a:cubicBezTo>
                      <a:pt x="0" y="18"/>
                      <a:pt x="16" y="0"/>
                      <a:pt x="40" y="0"/>
                    </a:cubicBezTo>
                    <a:cubicBezTo>
                      <a:pt x="64" y="0"/>
                      <a:pt x="80" y="18"/>
                      <a:pt x="80" y="40"/>
                    </a:cubicBezTo>
                    <a:moveTo>
                      <a:pt x="40" y="20"/>
                    </a:moveTo>
                    <a:cubicBezTo>
                      <a:pt x="29" y="20"/>
                      <a:pt x="20" y="29"/>
                      <a:pt x="20" y="40"/>
                    </a:cubicBezTo>
                    <a:cubicBezTo>
                      <a:pt x="20" y="51"/>
                      <a:pt x="29" y="60"/>
                      <a:pt x="40" y="60"/>
                    </a:cubicBezTo>
                    <a:cubicBezTo>
                      <a:pt x="51" y="60"/>
                      <a:pt x="60" y="51"/>
                      <a:pt x="60" y="40"/>
                    </a:cubicBezTo>
                    <a:cubicBezTo>
                      <a:pt x="60" y="29"/>
                      <a:pt x="51" y="20"/>
                      <a:pt x="40" y="20"/>
                    </a:cubicBezTo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black">
              <a:xfrm>
                <a:off x="3999" y="1971"/>
                <a:ext cx="224" cy="343"/>
              </a:xfrm>
              <a:custGeom>
                <a:avLst/>
                <a:gdLst/>
                <a:ahLst/>
                <a:cxnLst>
                  <a:cxn ang="0">
                    <a:pos x="47" y="19"/>
                  </a:cxn>
                  <a:cxn ang="0">
                    <a:pos x="32" y="17"/>
                  </a:cxn>
                  <a:cxn ang="0">
                    <a:pos x="20" y="23"/>
                  </a:cxn>
                  <a:cxn ang="0">
                    <a:pos x="29" y="30"/>
                  </a:cxn>
                  <a:cxn ang="0">
                    <a:pos x="34" y="32"/>
                  </a:cxn>
                  <a:cxn ang="0">
                    <a:pos x="52" y="54"/>
                  </a:cxn>
                  <a:cxn ang="0">
                    <a:pos x="21" y="80"/>
                  </a:cxn>
                  <a:cxn ang="0">
                    <a:pos x="0" y="77"/>
                  </a:cxn>
                  <a:cxn ang="0">
                    <a:pos x="0" y="60"/>
                  </a:cxn>
                  <a:cxn ang="0">
                    <a:pos x="18" y="63"/>
                  </a:cxn>
                  <a:cxn ang="0">
                    <a:pos x="32" y="56"/>
                  </a:cxn>
                  <a:cxn ang="0">
                    <a:pos x="23" y="48"/>
                  </a:cxn>
                  <a:cxn ang="0">
                    <a:pos x="19" y="47"/>
                  </a:cxn>
                  <a:cxn ang="0">
                    <a:pos x="0" y="24"/>
                  </a:cxn>
                  <a:cxn ang="0">
                    <a:pos x="28" y="0"/>
                  </a:cxn>
                  <a:cxn ang="0">
                    <a:pos x="47" y="3"/>
                  </a:cxn>
                  <a:cxn ang="0">
                    <a:pos x="47" y="19"/>
                  </a:cxn>
                </a:cxnLst>
                <a:rect l="0" t="0" r="r" b="b"/>
                <a:pathLst>
                  <a:path w="52" h="80">
                    <a:moveTo>
                      <a:pt x="47" y="19"/>
                    </a:moveTo>
                    <a:cubicBezTo>
                      <a:pt x="47" y="19"/>
                      <a:pt x="38" y="17"/>
                      <a:pt x="32" y="17"/>
                    </a:cubicBezTo>
                    <a:cubicBezTo>
                      <a:pt x="24" y="17"/>
                      <a:pt x="20" y="19"/>
                      <a:pt x="20" y="23"/>
                    </a:cubicBezTo>
                    <a:cubicBezTo>
                      <a:pt x="20" y="28"/>
                      <a:pt x="26" y="29"/>
                      <a:pt x="29" y="30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47" y="36"/>
                      <a:pt x="52" y="45"/>
                      <a:pt x="52" y="54"/>
                    </a:cubicBezTo>
                    <a:cubicBezTo>
                      <a:pt x="52" y="73"/>
                      <a:pt x="35" y="80"/>
                      <a:pt x="21" y="80"/>
                    </a:cubicBezTo>
                    <a:cubicBezTo>
                      <a:pt x="10" y="80"/>
                      <a:pt x="1" y="78"/>
                      <a:pt x="0" y="7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0"/>
                      <a:pt x="10" y="63"/>
                      <a:pt x="18" y="63"/>
                    </a:cubicBezTo>
                    <a:cubicBezTo>
                      <a:pt x="28" y="63"/>
                      <a:pt x="32" y="60"/>
                      <a:pt x="32" y="56"/>
                    </a:cubicBezTo>
                    <a:cubicBezTo>
                      <a:pt x="32" y="52"/>
                      <a:pt x="28" y="49"/>
                      <a:pt x="23" y="48"/>
                    </a:cubicBezTo>
                    <a:cubicBezTo>
                      <a:pt x="22" y="48"/>
                      <a:pt x="21" y="47"/>
                      <a:pt x="19" y="47"/>
                    </a:cubicBezTo>
                    <a:cubicBezTo>
                      <a:pt x="9" y="43"/>
                      <a:pt x="0" y="37"/>
                      <a:pt x="0" y="24"/>
                    </a:cubicBezTo>
                    <a:cubicBezTo>
                      <a:pt x="0" y="10"/>
                      <a:pt x="10" y="0"/>
                      <a:pt x="28" y="0"/>
                    </a:cubicBezTo>
                    <a:cubicBezTo>
                      <a:pt x="37" y="0"/>
                      <a:pt x="46" y="3"/>
                      <a:pt x="47" y="3"/>
                    </a:cubicBez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black">
              <a:xfrm>
                <a:off x="3272" y="1587"/>
                <a:ext cx="81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black">
              <a:xfrm>
                <a:off x="3500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4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black">
              <a:xfrm>
                <a:off x="3721" y="1320"/>
                <a:ext cx="81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10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5" y="120"/>
                      <a:pt x="10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black">
              <a:xfrm>
                <a:off x="3949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black">
              <a:xfrm>
                <a:off x="4171" y="1587"/>
                <a:ext cx="87" cy="167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20" y="30"/>
                  </a:cxn>
                  <a:cxn ang="0">
                    <a:pos x="20" y="10"/>
                  </a:cxn>
                </a:cxnLst>
                <a:rect l="0" t="0" r="r" b="b"/>
                <a:pathLst>
                  <a:path w="20" h="39">
                    <a:moveTo>
                      <a:pt x="20" y="10"/>
                    </a:moveTo>
                    <a:cubicBezTo>
                      <a:pt x="20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15" y="39"/>
                      <a:pt x="20" y="35"/>
                      <a:pt x="20" y="30"/>
                    </a:cubicBez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black">
              <a:xfrm>
                <a:off x="4399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black">
              <a:xfrm>
                <a:off x="4625" y="1320"/>
                <a:ext cx="83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9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4" y="120"/>
                      <a:pt x="9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black">
              <a:xfrm>
                <a:off x="4848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5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black">
              <a:xfrm>
                <a:off x="5074" y="1587"/>
                <a:ext cx="83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9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 rot="813626">
            <a:off x="5065323" y="2687935"/>
            <a:ext cx="1470287" cy="454714"/>
            <a:chOff x="2265848" y="1372736"/>
            <a:chExt cx="1470287" cy="454714"/>
          </a:xfrm>
        </p:grpSpPr>
        <p:sp>
          <p:nvSpPr>
            <p:cNvPr id="67" name="Rounded Rectangle 66"/>
            <p:cNvSpPr/>
            <p:nvPr/>
          </p:nvSpPr>
          <p:spPr>
            <a:xfrm>
              <a:off x="2265848" y="1372736"/>
              <a:ext cx="1470287" cy="454714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818" y="1438140"/>
              <a:ext cx="323909" cy="323909"/>
            </a:xfrm>
            <a:prstGeom prst="rect">
              <a:avLst/>
            </a:prstGeom>
            <a:ln>
              <a:noFill/>
            </a:ln>
          </p:spPr>
        </p:pic>
        <p:sp>
          <p:nvSpPr>
            <p:cNvPr id="69" name="TextBox 68"/>
            <p:cNvSpPr txBox="1"/>
            <p:nvPr/>
          </p:nvSpPr>
          <p:spPr>
            <a:xfrm>
              <a:off x="2672208" y="1415428"/>
              <a:ext cx="4187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@</a:t>
              </a:r>
            </a:p>
          </p:txBody>
        </p:sp>
        <p:grpSp>
          <p:nvGrpSpPr>
            <p:cNvPr id="70" name="Group 7"/>
            <p:cNvGrpSpPr>
              <a:grpSpLocks/>
            </p:cNvGrpSpPr>
            <p:nvPr/>
          </p:nvGrpSpPr>
          <p:grpSpPr bwMode="auto">
            <a:xfrm>
              <a:off x="3020738" y="1446975"/>
              <a:ext cx="575853" cy="306237"/>
              <a:chOff x="3272" y="1316"/>
              <a:chExt cx="1889" cy="1002"/>
            </a:xfrm>
          </p:grpSpPr>
          <p:sp>
            <p:nvSpPr>
              <p:cNvPr id="71" name="AutoShape 8"/>
              <p:cNvSpPr>
                <a:spLocks noChangeAspect="1" noChangeArrowheads="1" noTextEdit="1"/>
              </p:cNvSpPr>
              <p:nvPr/>
            </p:nvSpPr>
            <p:spPr bwMode="black">
              <a:xfrm>
                <a:off x="3272" y="1316"/>
                <a:ext cx="1889" cy="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Rectangle 71"/>
              <p:cNvSpPr>
                <a:spLocks noChangeArrowheads="1"/>
              </p:cNvSpPr>
              <p:nvPr/>
            </p:nvSpPr>
            <p:spPr bwMode="black">
              <a:xfrm>
                <a:off x="3802" y="1979"/>
                <a:ext cx="87" cy="326"/>
              </a:xfrm>
              <a:prstGeom prst="rect">
                <a:avLst/>
              </a:prstGeom>
              <a:solidFill>
                <a:srgbClr val="B21A1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black">
              <a:xfrm>
                <a:off x="4303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1" y="80"/>
                  </a:cxn>
                  <a:cxn ang="0">
                    <a:pos x="0" y="40"/>
                  </a:cxn>
                  <a:cxn ang="0">
                    <a:pos x="41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8" y="23"/>
                      <a:pt x="51" y="20"/>
                      <a:pt x="42" y="20"/>
                    </a:cubicBezTo>
                    <a:cubicBezTo>
                      <a:pt x="30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1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1" y="0"/>
                    </a:cubicBezTo>
                    <a:cubicBezTo>
                      <a:pt x="50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black">
              <a:xfrm>
                <a:off x="3444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7" y="23"/>
                      <a:pt x="51" y="20"/>
                      <a:pt x="42" y="20"/>
                    </a:cubicBezTo>
                    <a:cubicBezTo>
                      <a:pt x="29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0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0" y="0"/>
                    </a:cubicBezTo>
                    <a:cubicBezTo>
                      <a:pt x="49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>
                <a:spLocks noEditPoints="1"/>
              </p:cNvSpPr>
              <p:nvPr/>
            </p:nvSpPr>
            <p:spPr bwMode="black">
              <a:xfrm>
                <a:off x="4643" y="1971"/>
                <a:ext cx="342" cy="343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80" y="4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40" y="60"/>
                  </a:cxn>
                  <a:cxn ang="0">
                    <a:pos x="60" y="40"/>
                  </a:cxn>
                  <a:cxn ang="0">
                    <a:pos x="40" y="20"/>
                  </a:cxn>
                </a:cxnLst>
                <a:rect l="0" t="0" r="r" b="b"/>
                <a:pathLst>
                  <a:path w="80" h="80">
                    <a:moveTo>
                      <a:pt x="80" y="40"/>
                    </a:moveTo>
                    <a:cubicBezTo>
                      <a:pt x="80" y="62"/>
                      <a:pt x="64" y="80"/>
                      <a:pt x="40" y="80"/>
                    </a:cubicBezTo>
                    <a:cubicBezTo>
                      <a:pt x="16" y="80"/>
                      <a:pt x="0" y="62"/>
                      <a:pt x="0" y="40"/>
                    </a:cubicBezTo>
                    <a:cubicBezTo>
                      <a:pt x="0" y="18"/>
                      <a:pt x="16" y="0"/>
                      <a:pt x="40" y="0"/>
                    </a:cubicBezTo>
                    <a:cubicBezTo>
                      <a:pt x="64" y="0"/>
                      <a:pt x="80" y="18"/>
                      <a:pt x="80" y="40"/>
                    </a:cubicBezTo>
                    <a:moveTo>
                      <a:pt x="40" y="20"/>
                    </a:moveTo>
                    <a:cubicBezTo>
                      <a:pt x="29" y="20"/>
                      <a:pt x="20" y="29"/>
                      <a:pt x="20" y="40"/>
                    </a:cubicBezTo>
                    <a:cubicBezTo>
                      <a:pt x="20" y="51"/>
                      <a:pt x="29" y="60"/>
                      <a:pt x="40" y="60"/>
                    </a:cubicBezTo>
                    <a:cubicBezTo>
                      <a:pt x="51" y="60"/>
                      <a:pt x="60" y="51"/>
                      <a:pt x="60" y="40"/>
                    </a:cubicBezTo>
                    <a:cubicBezTo>
                      <a:pt x="60" y="29"/>
                      <a:pt x="51" y="20"/>
                      <a:pt x="40" y="20"/>
                    </a:cubicBezTo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black">
              <a:xfrm>
                <a:off x="3999" y="1971"/>
                <a:ext cx="224" cy="343"/>
              </a:xfrm>
              <a:custGeom>
                <a:avLst/>
                <a:gdLst/>
                <a:ahLst/>
                <a:cxnLst>
                  <a:cxn ang="0">
                    <a:pos x="47" y="19"/>
                  </a:cxn>
                  <a:cxn ang="0">
                    <a:pos x="32" y="17"/>
                  </a:cxn>
                  <a:cxn ang="0">
                    <a:pos x="20" y="23"/>
                  </a:cxn>
                  <a:cxn ang="0">
                    <a:pos x="29" y="30"/>
                  </a:cxn>
                  <a:cxn ang="0">
                    <a:pos x="34" y="32"/>
                  </a:cxn>
                  <a:cxn ang="0">
                    <a:pos x="52" y="54"/>
                  </a:cxn>
                  <a:cxn ang="0">
                    <a:pos x="21" y="80"/>
                  </a:cxn>
                  <a:cxn ang="0">
                    <a:pos x="0" y="77"/>
                  </a:cxn>
                  <a:cxn ang="0">
                    <a:pos x="0" y="60"/>
                  </a:cxn>
                  <a:cxn ang="0">
                    <a:pos x="18" y="63"/>
                  </a:cxn>
                  <a:cxn ang="0">
                    <a:pos x="32" y="56"/>
                  </a:cxn>
                  <a:cxn ang="0">
                    <a:pos x="23" y="48"/>
                  </a:cxn>
                  <a:cxn ang="0">
                    <a:pos x="19" y="47"/>
                  </a:cxn>
                  <a:cxn ang="0">
                    <a:pos x="0" y="24"/>
                  </a:cxn>
                  <a:cxn ang="0">
                    <a:pos x="28" y="0"/>
                  </a:cxn>
                  <a:cxn ang="0">
                    <a:pos x="47" y="3"/>
                  </a:cxn>
                  <a:cxn ang="0">
                    <a:pos x="47" y="19"/>
                  </a:cxn>
                </a:cxnLst>
                <a:rect l="0" t="0" r="r" b="b"/>
                <a:pathLst>
                  <a:path w="52" h="80">
                    <a:moveTo>
                      <a:pt x="47" y="19"/>
                    </a:moveTo>
                    <a:cubicBezTo>
                      <a:pt x="47" y="19"/>
                      <a:pt x="38" y="17"/>
                      <a:pt x="32" y="17"/>
                    </a:cubicBezTo>
                    <a:cubicBezTo>
                      <a:pt x="24" y="17"/>
                      <a:pt x="20" y="19"/>
                      <a:pt x="20" y="23"/>
                    </a:cubicBezTo>
                    <a:cubicBezTo>
                      <a:pt x="20" y="28"/>
                      <a:pt x="26" y="29"/>
                      <a:pt x="29" y="30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47" y="36"/>
                      <a:pt x="52" y="45"/>
                      <a:pt x="52" y="54"/>
                    </a:cubicBezTo>
                    <a:cubicBezTo>
                      <a:pt x="52" y="73"/>
                      <a:pt x="35" y="80"/>
                      <a:pt x="21" y="80"/>
                    </a:cubicBezTo>
                    <a:cubicBezTo>
                      <a:pt x="10" y="80"/>
                      <a:pt x="1" y="78"/>
                      <a:pt x="0" y="7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0"/>
                      <a:pt x="10" y="63"/>
                      <a:pt x="18" y="63"/>
                    </a:cubicBezTo>
                    <a:cubicBezTo>
                      <a:pt x="28" y="63"/>
                      <a:pt x="32" y="60"/>
                      <a:pt x="32" y="56"/>
                    </a:cubicBezTo>
                    <a:cubicBezTo>
                      <a:pt x="32" y="52"/>
                      <a:pt x="28" y="49"/>
                      <a:pt x="23" y="48"/>
                    </a:cubicBezTo>
                    <a:cubicBezTo>
                      <a:pt x="22" y="48"/>
                      <a:pt x="21" y="47"/>
                      <a:pt x="19" y="47"/>
                    </a:cubicBezTo>
                    <a:cubicBezTo>
                      <a:pt x="9" y="43"/>
                      <a:pt x="0" y="37"/>
                      <a:pt x="0" y="24"/>
                    </a:cubicBezTo>
                    <a:cubicBezTo>
                      <a:pt x="0" y="10"/>
                      <a:pt x="10" y="0"/>
                      <a:pt x="28" y="0"/>
                    </a:cubicBezTo>
                    <a:cubicBezTo>
                      <a:pt x="37" y="0"/>
                      <a:pt x="46" y="3"/>
                      <a:pt x="47" y="3"/>
                    </a:cubicBez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black">
              <a:xfrm>
                <a:off x="3272" y="1587"/>
                <a:ext cx="81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black">
              <a:xfrm>
                <a:off x="3500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4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black">
              <a:xfrm>
                <a:off x="3721" y="1320"/>
                <a:ext cx="81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10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5" y="120"/>
                      <a:pt x="10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black">
              <a:xfrm>
                <a:off x="3949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black">
              <a:xfrm>
                <a:off x="4171" y="1587"/>
                <a:ext cx="87" cy="167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20" y="30"/>
                  </a:cxn>
                  <a:cxn ang="0">
                    <a:pos x="20" y="10"/>
                  </a:cxn>
                </a:cxnLst>
                <a:rect l="0" t="0" r="r" b="b"/>
                <a:pathLst>
                  <a:path w="20" h="39">
                    <a:moveTo>
                      <a:pt x="20" y="10"/>
                    </a:moveTo>
                    <a:cubicBezTo>
                      <a:pt x="20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15" y="39"/>
                      <a:pt x="20" y="35"/>
                      <a:pt x="20" y="30"/>
                    </a:cubicBez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black">
              <a:xfrm>
                <a:off x="4399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black">
              <a:xfrm>
                <a:off x="4625" y="1320"/>
                <a:ext cx="83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9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4" y="120"/>
                      <a:pt x="9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black">
              <a:xfrm>
                <a:off x="4848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5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black">
              <a:xfrm>
                <a:off x="5074" y="1587"/>
                <a:ext cx="83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9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06" name="Picture 10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393" y="1963409"/>
            <a:ext cx="347824" cy="347824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296" y="982901"/>
            <a:ext cx="347824" cy="347824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238" y="2563943"/>
            <a:ext cx="347824" cy="347824"/>
          </a:xfrm>
          <a:prstGeom prst="rect">
            <a:avLst/>
          </a:prstGeom>
        </p:spPr>
      </p:pic>
      <p:cxnSp>
        <p:nvCxnSpPr>
          <p:cNvPr id="111" name="Straight Arrow Connector 110"/>
          <p:cNvCxnSpPr/>
          <p:nvPr/>
        </p:nvCxnSpPr>
        <p:spPr>
          <a:xfrm flipH="1" flipV="1">
            <a:off x="1488737" y="2834014"/>
            <a:ext cx="2257619" cy="12975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" name="Group 152"/>
          <p:cNvGrpSpPr/>
          <p:nvPr/>
        </p:nvGrpSpPr>
        <p:grpSpPr>
          <a:xfrm rot="1793528">
            <a:off x="1457410" y="3505825"/>
            <a:ext cx="2046888" cy="454714"/>
            <a:chOff x="534343" y="3660947"/>
            <a:chExt cx="2046888" cy="454714"/>
          </a:xfrm>
        </p:grpSpPr>
        <p:sp>
          <p:nvSpPr>
            <p:cNvPr id="133" name="Rounded Rectangle 132"/>
            <p:cNvSpPr/>
            <p:nvPr/>
          </p:nvSpPr>
          <p:spPr>
            <a:xfrm>
              <a:off x="534343" y="3660947"/>
              <a:ext cx="2046888" cy="454714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13" y="3726351"/>
              <a:ext cx="323909" cy="323909"/>
            </a:xfrm>
            <a:prstGeom prst="rect">
              <a:avLst/>
            </a:prstGeom>
            <a:ln>
              <a:noFill/>
            </a:ln>
          </p:spPr>
        </p:pic>
        <p:sp>
          <p:nvSpPr>
            <p:cNvPr id="135" name="TextBox 134"/>
            <p:cNvSpPr txBox="1"/>
            <p:nvPr/>
          </p:nvSpPr>
          <p:spPr>
            <a:xfrm>
              <a:off x="940703" y="3703639"/>
              <a:ext cx="4187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@</a:t>
              </a:r>
            </a:p>
          </p:txBody>
        </p:sp>
        <p:grpSp>
          <p:nvGrpSpPr>
            <p:cNvPr id="136" name="Group 7"/>
            <p:cNvGrpSpPr>
              <a:grpSpLocks/>
            </p:cNvGrpSpPr>
            <p:nvPr/>
          </p:nvGrpSpPr>
          <p:grpSpPr bwMode="auto">
            <a:xfrm>
              <a:off x="1289233" y="3735186"/>
              <a:ext cx="575853" cy="306237"/>
              <a:chOff x="3272" y="1316"/>
              <a:chExt cx="1889" cy="1002"/>
            </a:xfrm>
          </p:grpSpPr>
          <p:sp>
            <p:nvSpPr>
              <p:cNvPr id="137" name="AutoShape 8"/>
              <p:cNvSpPr>
                <a:spLocks noChangeAspect="1" noChangeArrowheads="1" noTextEdit="1"/>
              </p:cNvSpPr>
              <p:nvPr/>
            </p:nvSpPr>
            <p:spPr bwMode="black">
              <a:xfrm>
                <a:off x="3272" y="1316"/>
                <a:ext cx="1889" cy="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" name="Rectangle 137"/>
              <p:cNvSpPr>
                <a:spLocks noChangeArrowheads="1"/>
              </p:cNvSpPr>
              <p:nvPr/>
            </p:nvSpPr>
            <p:spPr bwMode="black">
              <a:xfrm>
                <a:off x="3802" y="1979"/>
                <a:ext cx="87" cy="326"/>
              </a:xfrm>
              <a:prstGeom prst="rect">
                <a:avLst/>
              </a:prstGeom>
              <a:solidFill>
                <a:srgbClr val="B21A1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" name="Freeform 138"/>
              <p:cNvSpPr>
                <a:spLocks/>
              </p:cNvSpPr>
              <p:nvPr/>
            </p:nvSpPr>
            <p:spPr bwMode="black">
              <a:xfrm>
                <a:off x="4303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1" y="80"/>
                  </a:cxn>
                  <a:cxn ang="0">
                    <a:pos x="0" y="40"/>
                  </a:cxn>
                  <a:cxn ang="0">
                    <a:pos x="41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8" y="23"/>
                      <a:pt x="51" y="20"/>
                      <a:pt x="42" y="20"/>
                    </a:cubicBezTo>
                    <a:cubicBezTo>
                      <a:pt x="30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1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1" y="0"/>
                    </a:cubicBezTo>
                    <a:cubicBezTo>
                      <a:pt x="50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" name="Freeform 139"/>
              <p:cNvSpPr>
                <a:spLocks/>
              </p:cNvSpPr>
              <p:nvPr/>
            </p:nvSpPr>
            <p:spPr bwMode="black">
              <a:xfrm>
                <a:off x="3444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7" y="23"/>
                      <a:pt x="51" y="20"/>
                      <a:pt x="42" y="20"/>
                    </a:cubicBezTo>
                    <a:cubicBezTo>
                      <a:pt x="29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0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0" y="0"/>
                    </a:cubicBezTo>
                    <a:cubicBezTo>
                      <a:pt x="49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" name="Freeform 140"/>
              <p:cNvSpPr>
                <a:spLocks noEditPoints="1"/>
              </p:cNvSpPr>
              <p:nvPr/>
            </p:nvSpPr>
            <p:spPr bwMode="black">
              <a:xfrm>
                <a:off x="4643" y="1971"/>
                <a:ext cx="342" cy="343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80" y="4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40" y="60"/>
                  </a:cxn>
                  <a:cxn ang="0">
                    <a:pos x="60" y="40"/>
                  </a:cxn>
                  <a:cxn ang="0">
                    <a:pos x="40" y="20"/>
                  </a:cxn>
                </a:cxnLst>
                <a:rect l="0" t="0" r="r" b="b"/>
                <a:pathLst>
                  <a:path w="80" h="80">
                    <a:moveTo>
                      <a:pt x="80" y="40"/>
                    </a:moveTo>
                    <a:cubicBezTo>
                      <a:pt x="80" y="62"/>
                      <a:pt x="64" y="80"/>
                      <a:pt x="40" y="80"/>
                    </a:cubicBezTo>
                    <a:cubicBezTo>
                      <a:pt x="16" y="80"/>
                      <a:pt x="0" y="62"/>
                      <a:pt x="0" y="40"/>
                    </a:cubicBezTo>
                    <a:cubicBezTo>
                      <a:pt x="0" y="18"/>
                      <a:pt x="16" y="0"/>
                      <a:pt x="40" y="0"/>
                    </a:cubicBezTo>
                    <a:cubicBezTo>
                      <a:pt x="64" y="0"/>
                      <a:pt x="80" y="18"/>
                      <a:pt x="80" y="40"/>
                    </a:cubicBezTo>
                    <a:moveTo>
                      <a:pt x="40" y="20"/>
                    </a:moveTo>
                    <a:cubicBezTo>
                      <a:pt x="29" y="20"/>
                      <a:pt x="20" y="29"/>
                      <a:pt x="20" y="40"/>
                    </a:cubicBezTo>
                    <a:cubicBezTo>
                      <a:pt x="20" y="51"/>
                      <a:pt x="29" y="60"/>
                      <a:pt x="40" y="60"/>
                    </a:cubicBezTo>
                    <a:cubicBezTo>
                      <a:pt x="51" y="60"/>
                      <a:pt x="60" y="51"/>
                      <a:pt x="60" y="40"/>
                    </a:cubicBezTo>
                    <a:cubicBezTo>
                      <a:pt x="60" y="29"/>
                      <a:pt x="51" y="20"/>
                      <a:pt x="40" y="20"/>
                    </a:cubicBezTo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" name="Freeform 141"/>
              <p:cNvSpPr>
                <a:spLocks/>
              </p:cNvSpPr>
              <p:nvPr/>
            </p:nvSpPr>
            <p:spPr bwMode="black">
              <a:xfrm>
                <a:off x="3999" y="1971"/>
                <a:ext cx="224" cy="343"/>
              </a:xfrm>
              <a:custGeom>
                <a:avLst/>
                <a:gdLst/>
                <a:ahLst/>
                <a:cxnLst>
                  <a:cxn ang="0">
                    <a:pos x="47" y="19"/>
                  </a:cxn>
                  <a:cxn ang="0">
                    <a:pos x="32" y="17"/>
                  </a:cxn>
                  <a:cxn ang="0">
                    <a:pos x="20" y="23"/>
                  </a:cxn>
                  <a:cxn ang="0">
                    <a:pos x="29" y="30"/>
                  </a:cxn>
                  <a:cxn ang="0">
                    <a:pos x="34" y="32"/>
                  </a:cxn>
                  <a:cxn ang="0">
                    <a:pos x="52" y="54"/>
                  </a:cxn>
                  <a:cxn ang="0">
                    <a:pos x="21" y="80"/>
                  </a:cxn>
                  <a:cxn ang="0">
                    <a:pos x="0" y="77"/>
                  </a:cxn>
                  <a:cxn ang="0">
                    <a:pos x="0" y="60"/>
                  </a:cxn>
                  <a:cxn ang="0">
                    <a:pos x="18" y="63"/>
                  </a:cxn>
                  <a:cxn ang="0">
                    <a:pos x="32" y="56"/>
                  </a:cxn>
                  <a:cxn ang="0">
                    <a:pos x="23" y="48"/>
                  </a:cxn>
                  <a:cxn ang="0">
                    <a:pos x="19" y="47"/>
                  </a:cxn>
                  <a:cxn ang="0">
                    <a:pos x="0" y="24"/>
                  </a:cxn>
                  <a:cxn ang="0">
                    <a:pos x="28" y="0"/>
                  </a:cxn>
                  <a:cxn ang="0">
                    <a:pos x="47" y="3"/>
                  </a:cxn>
                  <a:cxn ang="0">
                    <a:pos x="47" y="19"/>
                  </a:cxn>
                </a:cxnLst>
                <a:rect l="0" t="0" r="r" b="b"/>
                <a:pathLst>
                  <a:path w="52" h="80">
                    <a:moveTo>
                      <a:pt x="47" y="19"/>
                    </a:moveTo>
                    <a:cubicBezTo>
                      <a:pt x="47" y="19"/>
                      <a:pt x="38" y="17"/>
                      <a:pt x="32" y="17"/>
                    </a:cubicBezTo>
                    <a:cubicBezTo>
                      <a:pt x="24" y="17"/>
                      <a:pt x="20" y="19"/>
                      <a:pt x="20" y="23"/>
                    </a:cubicBezTo>
                    <a:cubicBezTo>
                      <a:pt x="20" y="28"/>
                      <a:pt x="26" y="29"/>
                      <a:pt x="29" y="30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47" y="36"/>
                      <a:pt x="52" y="45"/>
                      <a:pt x="52" y="54"/>
                    </a:cubicBezTo>
                    <a:cubicBezTo>
                      <a:pt x="52" y="73"/>
                      <a:pt x="35" y="80"/>
                      <a:pt x="21" y="80"/>
                    </a:cubicBezTo>
                    <a:cubicBezTo>
                      <a:pt x="10" y="80"/>
                      <a:pt x="1" y="78"/>
                      <a:pt x="0" y="7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0"/>
                      <a:pt x="10" y="63"/>
                      <a:pt x="18" y="63"/>
                    </a:cubicBezTo>
                    <a:cubicBezTo>
                      <a:pt x="28" y="63"/>
                      <a:pt x="32" y="60"/>
                      <a:pt x="32" y="56"/>
                    </a:cubicBezTo>
                    <a:cubicBezTo>
                      <a:pt x="32" y="52"/>
                      <a:pt x="28" y="49"/>
                      <a:pt x="23" y="48"/>
                    </a:cubicBezTo>
                    <a:cubicBezTo>
                      <a:pt x="22" y="48"/>
                      <a:pt x="21" y="47"/>
                      <a:pt x="19" y="47"/>
                    </a:cubicBezTo>
                    <a:cubicBezTo>
                      <a:pt x="9" y="43"/>
                      <a:pt x="0" y="37"/>
                      <a:pt x="0" y="24"/>
                    </a:cubicBezTo>
                    <a:cubicBezTo>
                      <a:pt x="0" y="10"/>
                      <a:pt x="10" y="0"/>
                      <a:pt x="28" y="0"/>
                    </a:cubicBezTo>
                    <a:cubicBezTo>
                      <a:pt x="37" y="0"/>
                      <a:pt x="46" y="3"/>
                      <a:pt x="47" y="3"/>
                    </a:cubicBez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black">
              <a:xfrm>
                <a:off x="3272" y="1587"/>
                <a:ext cx="81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" name="Freeform 143"/>
              <p:cNvSpPr>
                <a:spLocks/>
              </p:cNvSpPr>
              <p:nvPr/>
            </p:nvSpPr>
            <p:spPr bwMode="black">
              <a:xfrm>
                <a:off x="3500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4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" name="Freeform 144"/>
              <p:cNvSpPr>
                <a:spLocks/>
              </p:cNvSpPr>
              <p:nvPr/>
            </p:nvSpPr>
            <p:spPr bwMode="black">
              <a:xfrm>
                <a:off x="3721" y="1320"/>
                <a:ext cx="81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10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5" y="120"/>
                      <a:pt x="10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6" name="Freeform 145"/>
              <p:cNvSpPr>
                <a:spLocks/>
              </p:cNvSpPr>
              <p:nvPr/>
            </p:nvSpPr>
            <p:spPr bwMode="black">
              <a:xfrm>
                <a:off x="3949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7" name="Freeform 146"/>
              <p:cNvSpPr>
                <a:spLocks/>
              </p:cNvSpPr>
              <p:nvPr/>
            </p:nvSpPr>
            <p:spPr bwMode="black">
              <a:xfrm>
                <a:off x="4171" y="1587"/>
                <a:ext cx="87" cy="167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20" y="30"/>
                  </a:cxn>
                  <a:cxn ang="0">
                    <a:pos x="20" y="10"/>
                  </a:cxn>
                </a:cxnLst>
                <a:rect l="0" t="0" r="r" b="b"/>
                <a:pathLst>
                  <a:path w="20" h="39">
                    <a:moveTo>
                      <a:pt x="20" y="10"/>
                    </a:moveTo>
                    <a:cubicBezTo>
                      <a:pt x="20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15" y="39"/>
                      <a:pt x="20" y="35"/>
                      <a:pt x="20" y="30"/>
                    </a:cubicBez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8" name="Freeform 147"/>
              <p:cNvSpPr>
                <a:spLocks/>
              </p:cNvSpPr>
              <p:nvPr/>
            </p:nvSpPr>
            <p:spPr bwMode="black">
              <a:xfrm>
                <a:off x="4399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9" name="Freeform 148"/>
              <p:cNvSpPr>
                <a:spLocks/>
              </p:cNvSpPr>
              <p:nvPr/>
            </p:nvSpPr>
            <p:spPr bwMode="black">
              <a:xfrm>
                <a:off x="4625" y="1320"/>
                <a:ext cx="83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9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4" y="120"/>
                      <a:pt x="9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black">
              <a:xfrm>
                <a:off x="4848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5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black">
              <a:xfrm>
                <a:off x="5074" y="1587"/>
                <a:ext cx="83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9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52" name="TextBox 151"/>
            <p:cNvSpPr txBox="1"/>
            <p:nvPr/>
          </p:nvSpPr>
          <p:spPr>
            <a:xfrm>
              <a:off x="1815958" y="3681842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(gcal)</a:t>
              </a:r>
            </a:p>
          </p:txBody>
        </p:sp>
      </p:grpSp>
      <p:grpSp>
        <p:nvGrpSpPr>
          <p:cNvPr id="218" name="Group 217"/>
          <p:cNvGrpSpPr/>
          <p:nvPr/>
        </p:nvGrpSpPr>
        <p:grpSpPr>
          <a:xfrm rot="1736838">
            <a:off x="2131502" y="2627808"/>
            <a:ext cx="1470287" cy="454714"/>
            <a:chOff x="2265848" y="1372736"/>
            <a:chExt cx="1470287" cy="454714"/>
          </a:xfrm>
        </p:grpSpPr>
        <p:sp>
          <p:nvSpPr>
            <p:cNvPr id="219" name="Rounded Rectangle 218"/>
            <p:cNvSpPr/>
            <p:nvPr/>
          </p:nvSpPr>
          <p:spPr>
            <a:xfrm>
              <a:off x="2265848" y="1372736"/>
              <a:ext cx="1470287" cy="454714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20" name="Picture 2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818" y="1438140"/>
              <a:ext cx="323909" cy="323909"/>
            </a:xfrm>
            <a:prstGeom prst="rect">
              <a:avLst/>
            </a:prstGeom>
            <a:ln>
              <a:noFill/>
            </a:ln>
          </p:spPr>
        </p:pic>
        <p:sp>
          <p:nvSpPr>
            <p:cNvPr id="221" name="TextBox 220"/>
            <p:cNvSpPr txBox="1"/>
            <p:nvPr/>
          </p:nvSpPr>
          <p:spPr>
            <a:xfrm>
              <a:off x="2672208" y="1415428"/>
              <a:ext cx="4187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@</a:t>
              </a:r>
            </a:p>
          </p:txBody>
        </p:sp>
        <p:grpSp>
          <p:nvGrpSpPr>
            <p:cNvPr id="222" name="Group 7"/>
            <p:cNvGrpSpPr>
              <a:grpSpLocks/>
            </p:cNvGrpSpPr>
            <p:nvPr/>
          </p:nvGrpSpPr>
          <p:grpSpPr bwMode="auto">
            <a:xfrm>
              <a:off x="3020738" y="1446975"/>
              <a:ext cx="575853" cy="306237"/>
              <a:chOff x="3272" y="1316"/>
              <a:chExt cx="1889" cy="1002"/>
            </a:xfrm>
          </p:grpSpPr>
          <p:sp>
            <p:nvSpPr>
              <p:cNvPr id="223" name="AutoShape 8"/>
              <p:cNvSpPr>
                <a:spLocks noChangeAspect="1" noChangeArrowheads="1" noTextEdit="1"/>
              </p:cNvSpPr>
              <p:nvPr/>
            </p:nvSpPr>
            <p:spPr bwMode="black">
              <a:xfrm>
                <a:off x="3272" y="1316"/>
                <a:ext cx="1889" cy="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Rectangle 223"/>
              <p:cNvSpPr>
                <a:spLocks noChangeArrowheads="1"/>
              </p:cNvSpPr>
              <p:nvPr/>
            </p:nvSpPr>
            <p:spPr bwMode="black">
              <a:xfrm>
                <a:off x="3802" y="1979"/>
                <a:ext cx="87" cy="326"/>
              </a:xfrm>
              <a:prstGeom prst="rect">
                <a:avLst/>
              </a:prstGeom>
              <a:solidFill>
                <a:srgbClr val="B21A1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Freeform 224"/>
              <p:cNvSpPr>
                <a:spLocks/>
              </p:cNvSpPr>
              <p:nvPr/>
            </p:nvSpPr>
            <p:spPr bwMode="black">
              <a:xfrm>
                <a:off x="4303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1" y="80"/>
                  </a:cxn>
                  <a:cxn ang="0">
                    <a:pos x="0" y="40"/>
                  </a:cxn>
                  <a:cxn ang="0">
                    <a:pos x="41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8" y="23"/>
                      <a:pt x="51" y="20"/>
                      <a:pt x="42" y="20"/>
                    </a:cubicBezTo>
                    <a:cubicBezTo>
                      <a:pt x="30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1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1" y="0"/>
                    </a:cubicBezTo>
                    <a:cubicBezTo>
                      <a:pt x="50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Freeform 225"/>
              <p:cNvSpPr>
                <a:spLocks/>
              </p:cNvSpPr>
              <p:nvPr/>
            </p:nvSpPr>
            <p:spPr bwMode="black">
              <a:xfrm>
                <a:off x="3444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7" y="23"/>
                      <a:pt x="51" y="20"/>
                      <a:pt x="42" y="20"/>
                    </a:cubicBezTo>
                    <a:cubicBezTo>
                      <a:pt x="29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0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0" y="0"/>
                    </a:cubicBezTo>
                    <a:cubicBezTo>
                      <a:pt x="49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Freeform 226"/>
              <p:cNvSpPr>
                <a:spLocks noEditPoints="1"/>
              </p:cNvSpPr>
              <p:nvPr/>
            </p:nvSpPr>
            <p:spPr bwMode="black">
              <a:xfrm>
                <a:off x="4643" y="1971"/>
                <a:ext cx="342" cy="343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80" y="4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40" y="60"/>
                  </a:cxn>
                  <a:cxn ang="0">
                    <a:pos x="60" y="40"/>
                  </a:cxn>
                  <a:cxn ang="0">
                    <a:pos x="40" y="20"/>
                  </a:cxn>
                </a:cxnLst>
                <a:rect l="0" t="0" r="r" b="b"/>
                <a:pathLst>
                  <a:path w="80" h="80">
                    <a:moveTo>
                      <a:pt x="80" y="40"/>
                    </a:moveTo>
                    <a:cubicBezTo>
                      <a:pt x="80" y="62"/>
                      <a:pt x="64" y="80"/>
                      <a:pt x="40" y="80"/>
                    </a:cubicBezTo>
                    <a:cubicBezTo>
                      <a:pt x="16" y="80"/>
                      <a:pt x="0" y="62"/>
                      <a:pt x="0" y="40"/>
                    </a:cubicBezTo>
                    <a:cubicBezTo>
                      <a:pt x="0" y="18"/>
                      <a:pt x="16" y="0"/>
                      <a:pt x="40" y="0"/>
                    </a:cubicBezTo>
                    <a:cubicBezTo>
                      <a:pt x="64" y="0"/>
                      <a:pt x="80" y="18"/>
                      <a:pt x="80" y="40"/>
                    </a:cubicBezTo>
                    <a:moveTo>
                      <a:pt x="40" y="20"/>
                    </a:moveTo>
                    <a:cubicBezTo>
                      <a:pt x="29" y="20"/>
                      <a:pt x="20" y="29"/>
                      <a:pt x="20" y="40"/>
                    </a:cubicBezTo>
                    <a:cubicBezTo>
                      <a:pt x="20" y="51"/>
                      <a:pt x="29" y="60"/>
                      <a:pt x="40" y="60"/>
                    </a:cubicBezTo>
                    <a:cubicBezTo>
                      <a:pt x="51" y="60"/>
                      <a:pt x="60" y="51"/>
                      <a:pt x="60" y="40"/>
                    </a:cubicBezTo>
                    <a:cubicBezTo>
                      <a:pt x="60" y="29"/>
                      <a:pt x="51" y="20"/>
                      <a:pt x="40" y="20"/>
                    </a:cubicBezTo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Freeform 227"/>
              <p:cNvSpPr>
                <a:spLocks/>
              </p:cNvSpPr>
              <p:nvPr/>
            </p:nvSpPr>
            <p:spPr bwMode="black">
              <a:xfrm>
                <a:off x="3999" y="1971"/>
                <a:ext cx="224" cy="343"/>
              </a:xfrm>
              <a:custGeom>
                <a:avLst/>
                <a:gdLst/>
                <a:ahLst/>
                <a:cxnLst>
                  <a:cxn ang="0">
                    <a:pos x="47" y="19"/>
                  </a:cxn>
                  <a:cxn ang="0">
                    <a:pos x="32" y="17"/>
                  </a:cxn>
                  <a:cxn ang="0">
                    <a:pos x="20" y="23"/>
                  </a:cxn>
                  <a:cxn ang="0">
                    <a:pos x="29" y="30"/>
                  </a:cxn>
                  <a:cxn ang="0">
                    <a:pos x="34" y="32"/>
                  </a:cxn>
                  <a:cxn ang="0">
                    <a:pos x="52" y="54"/>
                  </a:cxn>
                  <a:cxn ang="0">
                    <a:pos x="21" y="80"/>
                  </a:cxn>
                  <a:cxn ang="0">
                    <a:pos x="0" y="77"/>
                  </a:cxn>
                  <a:cxn ang="0">
                    <a:pos x="0" y="60"/>
                  </a:cxn>
                  <a:cxn ang="0">
                    <a:pos x="18" y="63"/>
                  </a:cxn>
                  <a:cxn ang="0">
                    <a:pos x="32" y="56"/>
                  </a:cxn>
                  <a:cxn ang="0">
                    <a:pos x="23" y="48"/>
                  </a:cxn>
                  <a:cxn ang="0">
                    <a:pos x="19" y="47"/>
                  </a:cxn>
                  <a:cxn ang="0">
                    <a:pos x="0" y="24"/>
                  </a:cxn>
                  <a:cxn ang="0">
                    <a:pos x="28" y="0"/>
                  </a:cxn>
                  <a:cxn ang="0">
                    <a:pos x="47" y="3"/>
                  </a:cxn>
                  <a:cxn ang="0">
                    <a:pos x="47" y="19"/>
                  </a:cxn>
                </a:cxnLst>
                <a:rect l="0" t="0" r="r" b="b"/>
                <a:pathLst>
                  <a:path w="52" h="80">
                    <a:moveTo>
                      <a:pt x="47" y="19"/>
                    </a:moveTo>
                    <a:cubicBezTo>
                      <a:pt x="47" y="19"/>
                      <a:pt x="38" y="17"/>
                      <a:pt x="32" y="17"/>
                    </a:cubicBezTo>
                    <a:cubicBezTo>
                      <a:pt x="24" y="17"/>
                      <a:pt x="20" y="19"/>
                      <a:pt x="20" y="23"/>
                    </a:cubicBezTo>
                    <a:cubicBezTo>
                      <a:pt x="20" y="28"/>
                      <a:pt x="26" y="29"/>
                      <a:pt x="29" y="30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47" y="36"/>
                      <a:pt x="52" y="45"/>
                      <a:pt x="52" y="54"/>
                    </a:cubicBezTo>
                    <a:cubicBezTo>
                      <a:pt x="52" y="73"/>
                      <a:pt x="35" y="80"/>
                      <a:pt x="21" y="80"/>
                    </a:cubicBezTo>
                    <a:cubicBezTo>
                      <a:pt x="10" y="80"/>
                      <a:pt x="1" y="78"/>
                      <a:pt x="0" y="7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0"/>
                      <a:pt x="10" y="63"/>
                      <a:pt x="18" y="63"/>
                    </a:cubicBezTo>
                    <a:cubicBezTo>
                      <a:pt x="28" y="63"/>
                      <a:pt x="32" y="60"/>
                      <a:pt x="32" y="56"/>
                    </a:cubicBezTo>
                    <a:cubicBezTo>
                      <a:pt x="32" y="52"/>
                      <a:pt x="28" y="49"/>
                      <a:pt x="23" y="48"/>
                    </a:cubicBezTo>
                    <a:cubicBezTo>
                      <a:pt x="22" y="48"/>
                      <a:pt x="21" y="47"/>
                      <a:pt x="19" y="47"/>
                    </a:cubicBezTo>
                    <a:cubicBezTo>
                      <a:pt x="9" y="43"/>
                      <a:pt x="0" y="37"/>
                      <a:pt x="0" y="24"/>
                    </a:cubicBezTo>
                    <a:cubicBezTo>
                      <a:pt x="0" y="10"/>
                      <a:pt x="10" y="0"/>
                      <a:pt x="28" y="0"/>
                    </a:cubicBezTo>
                    <a:cubicBezTo>
                      <a:pt x="37" y="0"/>
                      <a:pt x="46" y="3"/>
                      <a:pt x="47" y="3"/>
                    </a:cubicBez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Freeform 228"/>
              <p:cNvSpPr>
                <a:spLocks/>
              </p:cNvSpPr>
              <p:nvPr/>
            </p:nvSpPr>
            <p:spPr bwMode="black">
              <a:xfrm>
                <a:off x="3272" y="1587"/>
                <a:ext cx="81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Freeform 229"/>
              <p:cNvSpPr>
                <a:spLocks/>
              </p:cNvSpPr>
              <p:nvPr/>
            </p:nvSpPr>
            <p:spPr bwMode="black">
              <a:xfrm>
                <a:off x="3500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4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Freeform 230"/>
              <p:cNvSpPr>
                <a:spLocks/>
              </p:cNvSpPr>
              <p:nvPr/>
            </p:nvSpPr>
            <p:spPr bwMode="black">
              <a:xfrm>
                <a:off x="3721" y="1320"/>
                <a:ext cx="81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10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5" y="120"/>
                      <a:pt x="10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Freeform 231"/>
              <p:cNvSpPr>
                <a:spLocks/>
              </p:cNvSpPr>
              <p:nvPr/>
            </p:nvSpPr>
            <p:spPr bwMode="black">
              <a:xfrm>
                <a:off x="3949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Freeform 232"/>
              <p:cNvSpPr>
                <a:spLocks/>
              </p:cNvSpPr>
              <p:nvPr/>
            </p:nvSpPr>
            <p:spPr bwMode="black">
              <a:xfrm>
                <a:off x="4171" y="1587"/>
                <a:ext cx="87" cy="167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20" y="30"/>
                  </a:cxn>
                  <a:cxn ang="0">
                    <a:pos x="20" y="10"/>
                  </a:cxn>
                </a:cxnLst>
                <a:rect l="0" t="0" r="r" b="b"/>
                <a:pathLst>
                  <a:path w="20" h="39">
                    <a:moveTo>
                      <a:pt x="20" y="10"/>
                    </a:moveTo>
                    <a:cubicBezTo>
                      <a:pt x="20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15" y="39"/>
                      <a:pt x="20" y="35"/>
                      <a:pt x="20" y="30"/>
                    </a:cubicBez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Freeform 233"/>
              <p:cNvSpPr>
                <a:spLocks/>
              </p:cNvSpPr>
              <p:nvPr/>
            </p:nvSpPr>
            <p:spPr bwMode="black">
              <a:xfrm>
                <a:off x="4399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5" name="Freeform 234"/>
              <p:cNvSpPr>
                <a:spLocks/>
              </p:cNvSpPr>
              <p:nvPr/>
            </p:nvSpPr>
            <p:spPr bwMode="black">
              <a:xfrm>
                <a:off x="4625" y="1320"/>
                <a:ext cx="83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9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4" y="120"/>
                      <a:pt x="9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6" name="Freeform 235"/>
              <p:cNvSpPr>
                <a:spLocks/>
              </p:cNvSpPr>
              <p:nvPr/>
            </p:nvSpPr>
            <p:spPr bwMode="black">
              <a:xfrm>
                <a:off x="4848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5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7" name="Freeform 236"/>
              <p:cNvSpPr>
                <a:spLocks/>
              </p:cNvSpPr>
              <p:nvPr/>
            </p:nvSpPr>
            <p:spPr bwMode="black">
              <a:xfrm>
                <a:off x="5074" y="1587"/>
                <a:ext cx="83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9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39" name="Straight Arrow Connector 238"/>
          <p:cNvCxnSpPr/>
          <p:nvPr/>
        </p:nvCxnSpPr>
        <p:spPr>
          <a:xfrm flipH="1" flipV="1">
            <a:off x="1652748" y="2519086"/>
            <a:ext cx="2058109" cy="1163721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2" name="Picture 2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11" y="3290301"/>
            <a:ext cx="347824" cy="347824"/>
          </a:xfrm>
          <a:prstGeom prst="rect">
            <a:avLst/>
          </a:prstGeom>
        </p:spPr>
      </p:pic>
      <p:cxnSp>
        <p:nvCxnSpPr>
          <p:cNvPr id="245" name="Straight Arrow Connector 244"/>
          <p:cNvCxnSpPr>
            <a:cxnSpLocks/>
            <a:stCxn id="3" idx="3"/>
          </p:cNvCxnSpPr>
          <p:nvPr/>
        </p:nvCxnSpPr>
        <p:spPr>
          <a:xfrm>
            <a:off x="4869506" y="2364633"/>
            <a:ext cx="2631920" cy="6548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6" name="&quot;No&quot; Symbol 245"/>
          <p:cNvSpPr/>
          <p:nvPr/>
        </p:nvSpPr>
        <p:spPr>
          <a:xfrm>
            <a:off x="6989500" y="2464205"/>
            <a:ext cx="549065" cy="543937"/>
          </a:xfrm>
          <a:prstGeom prst="noSmoking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54" name="Straight Arrow Connector 253"/>
          <p:cNvCxnSpPr>
            <a:endCxn id="3" idx="2"/>
          </p:cNvCxnSpPr>
          <p:nvPr/>
        </p:nvCxnSpPr>
        <p:spPr>
          <a:xfrm flipH="1" flipV="1">
            <a:off x="4296835" y="2937304"/>
            <a:ext cx="23704" cy="567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5" name="Group 254"/>
          <p:cNvGrpSpPr/>
          <p:nvPr/>
        </p:nvGrpSpPr>
        <p:grpSpPr>
          <a:xfrm>
            <a:off x="4421406" y="2975341"/>
            <a:ext cx="2077372" cy="454714"/>
            <a:chOff x="534343" y="3660947"/>
            <a:chExt cx="2077372" cy="454714"/>
          </a:xfrm>
        </p:grpSpPr>
        <p:sp>
          <p:nvSpPr>
            <p:cNvPr id="256" name="Rounded Rectangle 255"/>
            <p:cNvSpPr/>
            <p:nvPr/>
          </p:nvSpPr>
          <p:spPr>
            <a:xfrm>
              <a:off x="534343" y="3660947"/>
              <a:ext cx="2077372" cy="454714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57" name="Picture 25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13" y="3726351"/>
              <a:ext cx="323909" cy="323909"/>
            </a:xfrm>
            <a:prstGeom prst="rect">
              <a:avLst/>
            </a:prstGeom>
            <a:ln>
              <a:noFill/>
            </a:ln>
          </p:spPr>
        </p:pic>
        <p:sp>
          <p:nvSpPr>
            <p:cNvPr id="258" name="TextBox 257"/>
            <p:cNvSpPr txBox="1"/>
            <p:nvPr/>
          </p:nvSpPr>
          <p:spPr>
            <a:xfrm>
              <a:off x="940703" y="3703639"/>
              <a:ext cx="4187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@</a:t>
              </a:r>
            </a:p>
          </p:txBody>
        </p:sp>
        <p:grpSp>
          <p:nvGrpSpPr>
            <p:cNvPr id="259" name="Group 7"/>
            <p:cNvGrpSpPr>
              <a:grpSpLocks/>
            </p:cNvGrpSpPr>
            <p:nvPr/>
          </p:nvGrpSpPr>
          <p:grpSpPr bwMode="auto">
            <a:xfrm>
              <a:off x="1289233" y="3735186"/>
              <a:ext cx="575853" cy="306237"/>
              <a:chOff x="3272" y="1316"/>
              <a:chExt cx="1889" cy="1002"/>
            </a:xfrm>
          </p:grpSpPr>
          <p:sp>
            <p:nvSpPr>
              <p:cNvPr id="261" name="AutoShape 8"/>
              <p:cNvSpPr>
                <a:spLocks noChangeAspect="1" noChangeArrowheads="1" noTextEdit="1"/>
              </p:cNvSpPr>
              <p:nvPr/>
            </p:nvSpPr>
            <p:spPr bwMode="black">
              <a:xfrm>
                <a:off x="3272" y="1316"/>
                <a:ext cx="1889" cy="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2" name="Rectangle 261"/>
              <p:cNvSpPr>
                <a:spLocks noChangeArrowheads="1"/>
              </p:cNvSpPr>
              <p:nvPr/>
            </p:nvSpPr>
            <p:spPr bwMode="black">
              <a:xfrm>
                <a:off x="3802" y="1979"/>
                <a:ext cx="87" cy="326"/>
              </a:xfrm>
              <a:prstGeom prst="rect">
                <a:avLst/>
              </a:prstGeom>
              <a:solidFill>
                <a:srgbClr val="B21A1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3" name="Freeform 262"/>
              <p:cNvSpPr>
                <a:spLocks/>
              </p:cNvSpPr>
              <p:nvPr/>
            </p:nvSpPr>
            <p:spPr bwMode="black">
              <a:xfrm>
                <a:off x="4303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1" y="80"/>
                  </a:cxn>
                  <a:cxn ang="0">
                    <a:pos x="0" y="40"/>
                  </a:cxn>
                  <a:cxn ang="0">
                    <a:pos x="41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8" y="23"/>
                      <a:pt x="51" y="20"/>
                      <a:pt x="42" y="20"/>
                    </a:cubicBezTo>
                    <a:cubicBezTo>
                      <a:pt x="30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1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1" y="0"/>
                    </a:cubicBezTo>
                    <a:cubicBezTo>
                      <a:pt x="50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4" name="Freeform 263"/>
              <p:cNvSpPr>
                <a:spLocks/>
              </p:cNvSpPr>
              <p:nvPr/>
            </p:nvSpPr>
            <p:spPr bwMode="black">
              <a:xfrm>
                <a:off x="3444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7" y="23"/>
                      <a:pt x="51" y="20"/>
                      <a:pt x="42" y="20"/>
                    </a:cubicBezTo>
                    <a:cubicBezTo>
                      <a:pt x="29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0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0" y="0"/>
                    </a:cubicBezTo>
                    <a:cubicBezTo>
                      <a:pt x="49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5" name="Freeform 264"/>
              <p:cNvSpPr>
                <a:spLocks noEditPoints="1"/>
              </p:cNvSpPr>
              <p:nvPr/>
            </p:nvSpPr>
            <p:spPr bwMode="black">
              <a:xfrm>
                <a:off x="4643" y="1971"/>
                <a:ext cx="342" cy="343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80" y="4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40" y="60"/>
                  </a:cxn>
                  <a:cxn ang="0">
                    <a:pos x="60" y="40"/>
                  </a:cxn>
                  <a:cxn ang="0">
                    <a:pos x="40" y="20"/>
                  </a:cxn>
                </a:cxnLst>
                <a:rect l="0" t="0" r="r" b="b"/>
                <a:pathLst>
                  <a:path w="80" h="80">
                    <a:moveTo>
                      <a:pt x="80" y="40"/>
                    </a:moveTo>
                    <a:cubicBezTo>
                      <a:pt x="80" y="62"/>
                      <a:pt x="64" y="80"/>
                      <a:pt x="40" y="80"/>
                    </a:cubicBezTo>
                    <a:cubicBezTo>
                      <a:pt x="16" y="80"/>
                      <a:pt x="0" y="62"/>
                      <a:pt x="0" y="40"/>
                    </a:cubicBezTo>
                    <a:cubicBezTo>
                      <a:pt x="0" y="18"/>
                      <a:pt x="16" y="0"/>
                      <a:pt x="40" y="0"/>
                    </a:cubicBezTo>
                    <a:cubicBezTo>
                      <a:pt x="64" y="0"/>
                      <a:pt x="80" y="18"/>
                      <a:pt x="80" y="40"/>
                    </a:cubicBezTo>
                    <a:moveTo>
                      <a:pt x="40" y="20"/>
                    </a:moveTo>
                    <a:cubicBezTo>
                      <a:pt x="29" y="20"/>
                      <a:pt x="20" y="29"/>
                      <a:pt x="20" y="40"/>
                    </a:cubicBezTo>
                    <a:cubicBezTo>
                      <a:pt x="20" y="51"/>
                      <a:pt x="29" y="60"/>
                      <a:pt x="40" y="60"/>
                    </a:cubicBezTo>
                    <a:cubicBezTo>
                      <a:pt x="51" y="60"/>
                      <a:pt x="60" y="51"/>
                      <a:pt x="60" y="40"/>
                    </a:cubicBezTo>
                    <a:cubicBezTo>
                      <a:pt x="60" y="29"/>
                      <a:pt x="51" y="20"/>
                      <a:pt x="40" y="20"/>
                    </a:cubicBezTo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" name="Freeform 265"/>
              <p:cNvSpPr>
                <a:spLocks/>
              </p:cNvSpPr>
              <p:nvPr/>
            </p:nvSpPr>
            <p:spPr bwMode="black">
              <a:xfrm>
                <a:off x="3999" y="1971"/>
                <a:ext cx="224" cy="343"/>
              </a:xfrm>
              <a:custGeom>
                <a:avLst/>
                <a:gdLst/>
                <a:ahLst/>
                <a:cxnLst>
                  <a:cxn ang="0">
                    <a:pos x="47" y="19"/>
                  </a:cxn>
                  <a:cxn ang="0">
                    <a:pos x="32" y="17"/>
                  </a:cxn>
                  <a:cxn ang="0">
                    <a:pos x="20" y="23"/>
                  </a:cxn>
                  <a:cxn ang="0">
                    <a:pos x="29" y="30"/>
                  </a:cxn>
                  <a:cxn ang="0">
                    <a:pos x="34" y="32"/>
                  </a:cxn>
                  <a:cxn ang="0">
                    <a:pos x="52" y="54"/>
                  </a:cxn>
                  <a:cxn ang="0">
                    <a:pos x="21" y="80"/>
                  </a:cxn>
                  <a:cxn ang="0">
                    <a:pos x="0" y="77"/>
                  </a:cxn>
                  <a:cxn ang="0">
                    <a:pos x="0" y="60"/>
                  </a:cxn>
                  <a:cxn ang="0">
                    <a:pos x="18" y="63"/>
                  </a:cxn>
                  <a:cxn ang="0">
                    <a:pos x="32" y="56"/>
                  </a:cxn>
                  <a:cxn ang="0">
                    <a:pos x="23" y="48"/>
                  </a:cxn>
                  <a:cxn ang="0">
                    <a:pos x="19" y="47"/>
                  </a:cxn>
                  <a:cxn ang="0">
                    <a:pos x="0" y="24"/>
                  </a:cxn>
                  <a:cxn ang="0">
                    <a:pos x="28" y="0"/>
                  </a:cxn>
                  <a:cxn ang="0">
                    <a:pos x="47" y="3"/>
                  </a:cxn>
                  <a:cxn ang="0">
                    <a:pos x="47" y="19"/>
                  </a:cxn>
                </a:cxnLst>
                <a:rect l="0" t="0" r="r" b="b"/>
                <a:pathLst>
                  <a:path w="52" h="80">
                    <a:moveTo>
                      <a:pt x="47" y="19"/>
                    </a:moveTo>
                    <a:cubicBezTo>
                      <a:pt x="47" y="19"/>
                      <a:pt x="38" y="17"/>
                      <a:pt x="32" y="17"/>
                    </a:cubicBezTo>
                    <a:cubicBezTo>
                      <a:pt x="24" y="17"/>
                      <a:pt x="20" y="19"/>
                      <a:pt x="20" y="23"/>
                    </a:cubicBezTo>
                    <a:cubicBezTo>
                      <a:pt x="20" y="28"/>
                      <a:pt x="26" y="29"/>
                      <a:pt x="29" y="30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47" y="36"/>
                      <a:pt x="52" y="45"/>
                      <a:pt x="52" y="54"/>
                    </a:cubicBezTo>
                    <a:cubicBezTo>
                      <a:pt x="52" y="73"/>
                      <a:pt x="35" y="80"/>
                      <a:pt x="21" y="80"/>
                    </a:cubicBezTo>
                    <a:cubicBezTo>
                      <a:pt x="10" y="80"/>
                      <a:pt x="1" y="78"/>
                      <a:pt x="0" y="7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0"/>
                      <a:pt x="10" y="63"/>
                      <a:pt x="18" y="63"/>
                    </a:cubicBezTo>
                    <a:cubicBezTo>
                      <a:pt x="28" y="63"/>
                      <a:pt x="32" y="60"/>
                      <a:pt x="32" y="56"/>
                    </a:cubicBezTo>
                    <a:cubicBezTo>
                      <a:pt x="32" y="52"/>
                      <a:pt x="28" y="49"/>
                      <a:pt x="23" y="48"/>
                    </a:cubicBezTo>
                    <a:cubicBezTo>
                      <a:pt x="22" y="48"/>
                      <a:pt x="21" y="47"/>
                      <a:pt x="19" y="47"/>
                    </a:cubicBezTo>
                    <a:cubicBezTo>
                      <a:pt x="9" y="43"/>
                      <a:pt x="0" y="37"/>
                      <a:pt x="0" y="24"/>
                    </a:cubicBezTo>
                    <a:cubicBezTo>
                      <a:pt x="0" y="10"/>
                      <a:pt x="10" y="0"/>
                      <a:pt x="28" y="0"/>
                    </a:cubicBezTo>
                    <a:cubicBezTo>
                      <a:pt x="37" y="0"/>
                      <a:pt x="46" y="3"/>
                      <a:pt x="47" y="3"/>
                    </a:cubicBez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" name="Freeform 266"/>
              <p:cNvSpPr>
                <a:spLocks/>
              </p:cNvSpPr>
              <p:nvPr/>
            </p:nvSpPr>
            <p:spPr bwMode="black">
              <a:xfrm>
                <a:off x="3272" y="1587"/>
                <a:ext cx="81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8" name="Freeform 267"/>
              <p:cNvSpPr>
                <a:spLocks/>
              </p:cNvSpPr>
              <p:nvPr/>
            </p:nvSpPr>
            <p:spPr bwMode="black">
              <a:xfrm>
                <a:off x="3500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4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9" name="Freeform 268"/>
              <p:cNvSpPr>
                <a:spLocks/>
              </p:cNvSpPr>
              <p:nvPr/>
            </p:nvSpPr>
            <p:spPr bwMode="black">
              <a:xfrm>
                <a:off x="3721" y="1320"/>
                <a:ext cx="81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10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5" y="120"/>
                      <a:pt x="10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0" name="Freeform 269"/>
              <p:cNvSpPr>
                <a:spLocks/>
              </p:cNvSpPr>
              <p:nvPr/>
            </p:nvSpPr>
            <p:spPr bwMode="black">
              <a:xfrm>
                <a:off x="3949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1" name="Freeform 270"/>
              <p:cNvSpPr>
                <a:spLocks/>
              </p:cNvSpPr>
              <p:nvPr/>
            </p:nvSpPr>
            <p:spPr bwMode="black">
              <a:xfrm>
                <a:off x="4171" y="1587"/>
                <a:ext cx="87" cy="167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20" y="30"/>
                  </a:cxn>
                  <a:cxn ang="0">
                    <a:pos x="20" y="10"/>
                  </a:cxn>
                </a:cxnLst>
                <a:rect l="0" t="0" r="r" b="b"/>
                <a:pathLst>
                  <a:path w="20" h="39">
                    <a:moveTo>
                      <a:pt x="20" y="10"/>
                    </a:moveTo>
                    <a:cubicBezTo>
                      <a:pt x="20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15" y="39"/>
                      <a:pt x="20" y="35"/>
                      <a:pt x="20" y="30"/>
                    </a:cubicBez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2" name="Freeform 271"/>
              <p:cNvSpPr>
                <a:spLocks/>
              </p:cNvSpPr>
              <p:nvPr/>
            </p:nvSpPr>
            <p:spPr bwMode="black">
              <a:xfrm>
                <a:off x="4399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3" name="Freeform 272"/>
              <p:cNvSpPr>
                <a:spLocks/>
              </p:cNvSpPr>
              <p:nvPr/>
            </p:nvSpPr>
            <p:spPr bwMode="black">
              <a:xfrm>
                <a:off x="4625" y="1320"/>
                <a:ext cx="83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9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4" y="120"/>
                      <a:pt x="9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4" name="Freeform 273"/>
              <p:cNvSpPr>
                <a:spLocks/>
              </p:cNvSpPr>
              <p:nvPr/>
            </p:nvSpPr>
            <p:spPr bwMode="black">
              <a:xfrm>
                <a:off x="4848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5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5" name="Freeform 274"/>
              <p:cNvSpPr>
                <a:spLocks/>
              </p:cNvSpPr>
              <p:nvPr/>
            </p:nvSpPr>
            <p:spPr bwMode="black">
              <a:xfrm>
                <a:off x="5074" y="1587"/>
                <a:ext cx="83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9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60" name="TextBox 259"/>
            <p:cNvSpPr txBox="1"/>
            <p:nvPr/>
          </p:nvSpPr>
          <p:spPr>
            <a:xfrm>
              <a:off x="1841606" y="3681841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(gcal)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A8CAF5-F5D4-EE4B-BBE2-9BE7C0E4CFAE}"/>
              </a:ext>
            </a:extLst>
          </p:cNvPr>
          <p:cNvGrpSpPr/>
          <p:nvPr/>
        </p:nvGrpSpPr>
        <p:grpSpPr>
          <a:xfrm>
            <a:off x="7572815" y="3569837"/>
            <a:ext cx="1336495" cy="1145343"/>
            <a:chOff x="7572815" y="3569837"/>
            <a:chExt cx="1336495" cy="1145343"/>
          </a:xfrm>
        </p:grpSpPr>
        <p:pic>
          <p:nvPicPr>
            <p:cNvPr id="290" name="Picture 289">
              <a:extLst>
                <a:ext uri="{FF2B5EF4-FFF2-40B4-BE49-F238E27FC236}">
                  <a16:creationId xmlns:a16="http://schemas.microsoft.com/office/drawing/2014/main" id="{CC50B7E7-FA6E-E244-8469-B1A1E17C3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2815" y="3569837"/>
              <a:ext cx="1145343" cy="1145343"/>
            </a:xfrm>
            <a:prstGeom prst="rect">
              <a:avLst/>
            </a:prstGeom>
          </p:spPr>
        </p:pic>
        <p:pic>
          <p:nvPicPr>
            <p:cNvPr id="276" name="Picture 275"/>
            <p:cNvPicPr>
              <a:picLocks noChangeAspect="1"/>
            </p:cNvPicPr>
            <p:nvPr/>
          </p:nvPicPr>
          <p:blipFill>
            <a:blip r:embed="rId6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575" y="3716679"/>
              <a:ext cx="829735" cy="829735"/>
            </a:xfrm>
            <a:prstGeom prst="rect">
              <a:avLst/>
            </a:prstGeom>
          </p:spPr>
        </p:pic>
      </p:grpSp>
      <p:grpSp>
        <p:nvGrpSpPr>
          <p:cNvPr id="217" name="Group 216"/>
          <p:cNvGrpSpPr/>
          <p:nvPr/>
        </p:nvGrpSpPr>
        <p:grpSpPr>
          <a:xfrm>
            <a:off x="3607512" y="3504631"/>
            <a:ext cx="1204181" cy="1226906"/>
            <a:chOff x="-2806822" y="912935"/>
            <a:chExt cx="2452013" cy="2498287"/>
          </a:xfrm>
        </p:grpSpPr>
        <p:pic>
          <p:nvPicPr>
            <p:cNvPr id="238" name="Picture 2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06822" y="912935"/>
              <a:ext cx="2452013" cy="2452013"/>
            </a:xfrm>
            <a:prstGeom prst="rect">
              <a:avLst/>
            </a:prstGeom>
          </p:spPr>
        </p:pic>
        <p:pic>
          <p:nvPicPr>
            <p:cNvPr id="240" name="Picture 23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99255" y="2197093"/>
              <a:ext cx="1224000" cy="1214129"/>
            </a:xfrm>
            <a:prstGeom prst="rect">
              <a:avLst/>
            </a:prstGeom>
          </p:spPr>
        </p:pic>
      </p:grpSp>
      <p:grpSp>
        <p:nvGrpSpPr>
          <p:cNvPr id="241" name="Group 240"/>
          <p:cNvGrpSpPr/>
          <p:nvPr/>
        </p:nvGrpSpPr>
        <p:grpSpPr>
          <a:xfrm>
            <a:off x="4931411" y="4206051"/>
            <a:ext cx="2081864" cy="454714"/>
            <a:chOff x="534343" y="3660947"/>
            <a:chExt cx="2081864" cy="454714"/>
          </a:xfrm>
        </p:grpSpPr>
        <p:sp>
          <p:nvSpPr>
            <p:cNvPr id="243" name="Rounded Rectangle 242"/>
            <p:cNvSpPr/>
            <p:nvPr/>
          </p:nvSpPr>
          <p:spPr>
            <a:xfrm>
              <a:off x="534343" y="3660947"/>
              <a:ext cx="2081864" cy="454714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44" name="Picture 2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13" y="3726351"/>
              <a:ext cx="323909" cy="323909"/>
            </a:xfrm>
            <a:prstGeom prst="rect">
              <a:avLst/>
            </a:prstGeom>
            <a:ln>
              <a:noFill/>
            </a:ln>
          </p:spPr>
        </p:pic>
        <p:sp>
          <p:nvSpPr>
            <p:cNvPr id="247" name="TextBox 246"/>
            <p:cNvSpPr txBox="1"/>
            <p:nvPr/>
          </p:nvSpPr>
          <p:spPr>
            <a:xfrm>
              <a:off x="940703" y="3703639"/>
              <a:ext cx="4187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@</a:t>
              </a:r>
            </a:p>
          </p:txBody>
        </p:sp>
        <p:grpSp>
          <p:nvGrpSpPr>
            <p:cNvPr id="248" name="Group 7"/>
            <p:cNvGrpSpPr>
              <a:grpSpLocks/>
            </p:cNvGrpSpPr>
            <p:nvPr/>
          </p:nvGrpSpPr>
          <p:grpSpPr bwMode="auto">
            <a:xfrm>
              <a:off x="1289233" y="3735186"/>
              <a:ext cx="575853" cy="306237"/>
              <a:chOff x="3272" y="1316"/>
              <a:chExt cx="1889" cy="1002"/>
            </a:xfrm>
          </p:grpSpPr>
          <p:sp>
            <p:nvSpPr>
              <p:cNvPr id="250" name="AutoShape 8"/>
              <p:cNvSpPr>
                <a:spLocks noChangeAspect="1" noChangeArrowheads="1" noTextEdit="1"/>
              </p:cNvSpPr>
              <p:nvPr/>
            </p:nvSpPr>
            <p:spPr bwMode="black">
              <a:xfrm>
                <a:off x="3272" y="1316"/>
                <a:ext cx="1889" cy="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1" name="Rectangle 250"/>
              <p:cNvSpPr>
                <a:spLocks noChangeArrowheads="1"/>
              </p:cNvSpPr>
              <p:nvPr/>
            </p:nvSpPr>
            <p:spPr bwMode="black">
              <a:xfrm>
                <a:off x="3802" y="1979"/>
                <a:ext cx="87" cy="326"/>
              </a:xfrm>
              <a:prstGeom prst="rect">
                <a:avLst/>
              </a:prstGeom>
              <a:solidFill>
                <a:srgbClr val="B21A1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2" name="Freeform 251"/>
              <p:cNvSpPr>
                <a:spLocks/>
              </p:cNvSpPr>
              <p:nvPr/>
            </p:nvSpPr>
            <p:spPr bwMode="black">
              <a:xfrm>
                <a:off x="4303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1" y="80"/>
                  </a:cxn>
                  <a:cxn ang="0">
                    <a:pos x="0" y="40"/>
                  </a:cxn>
                  <a:cxn ang="0">
                    <a:pos x="41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8" y="23"/>
                      <a:pt x="51" y="20"/>
                      <a:pt x="42" y="20"/>
                    </a:cubicBezTo>
                    <a:cubicBezTo>
                      <a:pt x="30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1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1" y="0"/>
                    </a:cubicBezTo>
                    <a:cubicBezTo>
                      <a:pt x="50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3" name="Freeform 252"/>
              <p:cNvSpPr>
                <a:spLocks/>
              </p:cNvSpPr>
              <p:nvPr/>
            </p:nvSpPr>
            <p:spPr bwMode="black">
              <a:xfrm>
                <a:off x="3444" y="1971"/>
                <a:ext cx="249" cy="343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7" y="23"/>
                      <a:pt x="51" y="20"/>
                      <a:pt x="42" y="20"/>
                    </a:cubicBezTo>
                    <a:cubicBezTo>
                      <a:pt x="29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0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0" y="0"/>
                    </a:cubicBezTo>
                    <a:cubicBezTo>
                      <a:pt x="49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8" name="Freeform 277"/>
              <p:cNvSpPr>
                <a:spLocks noEditPoints="1"/>
              </p:cNvSpPr>
              <p:nvPr/>
            </p:nvSpPr>
            <p:spPr bwMode="black">
              <a:xfrm>
                <a:off x="4643" y="1971"/>
                <a:ext cx="342" cy="343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80" y="4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40" y="60"/>
                  </a:cxn>
                  <a:cxn ang="0">
                    <a:pos x="60" y="40"/>
                  </a:cxn>
                  <a:cxn ang="0">
                    <a:pos x="40" y="20"/>
                  </a:cxn>
                </a:cxnLst>
                <a:rect l="0" t="0" r="r" b="b"/>
                <a:pathLst>
                  <a:path w="80" h="80">
                    <a:moveTo>
                      <a:pt x="80" y="40"/>
                    </a:moveTo>
                    <a:cubicBezTo>
                      <a:pt x="80" y="62"/>
                      <a:pt x="64" y="80"/>
                      <a:pt x="40" y="80"/>
                    </a:cubicBezTo>
                    <a:cubicBezTo>
                      <a:pt x="16" y="80"/>
                      <a:pt x="0" y="62"/>
                      <a:pt x="0" y="40"/>
                    </a:cubicBezTo>
                    <a:cubicBezTo>
                      <a:pt x="0" y="18"/>
                      <a:pt x="16" y="0"/>
                      <a:pt x="40" y="0"/>
                    </a:cubicBezTo>
                    <a:cubicBezTo>
                      <a:pt x="64" y="0"/>
                      <a:pt x="80" y="18"/>
                      <a:pt x="80" y="40"/>
                    </a:cubicBezTo>
                    <a:moveTo>
                      <a:pt x="40" y="20"/>
                    </a:moveTo>
                    <a:cubicBezTo>
                      <a:pt x="29" y="20"/>
                      <a:pt x="20" y="29"/>
                      <a:pt x="20" y="40"/>
                    </a:cubicBezTo>
                    <a:cubicBezTo>
                      <a:pt x="20" y="51"/>
                      <a:pt x="29" y="60"/>
                      <a:pt x="40" y="60"/>
                    </a:cubicBezTo>
                    <a:cubicBezTo>
                      <a:pt x="51" y="60"/>
                      <a:pt x="60" y="51"/>
                      <a:pt x="60" y="40"/>
                    </a:cubicBezTo>
                    <a:cubicBezTo>
                      <a:pt x="60" y="29"/>
                      <a:pt x="51" y="20"/>
                      <a:pt x="40" y="20"/>
                    </a:cubicBezTo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9" name="Freeform 278"/>
              <p:cNvSpPr>
                <a:spLocks/>
              </p:cNvSpPr>
              <p:nvPr/>
            </p:nvSpPr>
            <p:spPr bwMode="black">
              <a:xfrm>
                <a:off x="3999" y="1971"/>
                <a:ext cx="224" cy="343"/>
              </a:xfrm>
              <a:custGeom>
                <a:avLst/>
                <a:gdLst/>
                <a:ahLst/>
                <a:cxnLst>
                  <a:cxn ang="0">
                    <a:pos x="47" y="19"/>
                  </a:cxn>
                  <a:cxn ang="0">
                    <a:pos x="32" y="17"/>
                  </a:cxn>
                  <a:cxn ang="0">
                    <a:pos x="20" y="23"/>
                  </a:cxn>
                  <a:cxn ang="0">
                    <a:pos x="29" y="30"/>
                  </a:cxn>
                  <a:cxn ang="0">
                    <a:pos x="34" y="32"/>
                  </a:cxn>
                  <a:cxn ang="0">
                    <a:pos x="52" y="54"/>
                  </a:cxn>
                  <a:cxn ang="0">
                    <a:pos x="21" y="80"/>
                  </a:cxn>
                  <a:cxn ang="0">
                    <a:pos x="0" y="77"/>
                  </a:cxn>
                  <a:cxn ang="0">
                    <a:pos x="0" y="60"/>
                  </a:cxn>
                  <a:cxn ang="0">
                    <a:pos x="18" y="63"/>
                  </a:cxn>
                  <a:cxn ang="0">
                    <a:pos x="32" y="56"/>
                  </a:cxn>
                  <a:cxn ang="0">
                    <a:pos x="23" y="48"/>
                  </a:cxn>
                  <a:cxn ang="0">
                    <a:pos x="19" y="47"/>
                  </a:cxn>
                  <a:cxn ang="0">
                    <a:pos x="0" y="24"/>
                  </a:cxn>
                  <a:cxn ang="0">
                    <a:pos x="28" y="0"/>
                  </a:cxn>
                  <a:cxn ang="0">
                    <a:pos x="47" y="3"/>
                  </a:cxn>
                  <a:cxn ang="0">
                    <a:pos x="47" y="19"/>
                  </a:cxn>
                </a:cxnLst>
                <a:rect l="0" t="0" r="r" b="b"/>
                <a:pathLst>
                  <a:path w="52" h="80">
                    <a:moveTo>
                      <a:pt x="47" y="19"/>
                    </a:moveTo>
                    <a:cubicBezTo>
                      <a:pt x="47" y="19"/>
                      <a:pt x="38" y="17"/>
                      <a:pt x="32" y="17"/>
                    </a:cubicBezTo>
                    <a:cubicBezTo>
                      <a:pt x="24" y="17"/>
                      <a:pt x="20" y="19"/>
                      <a:pt x="20" y="23"/>
                    </a:cubicBezTo>
                    <a:cubicBezTo>
                      <a:pt x="20" y="28"/>
                      <a:pt x="26" y="29"/>
                      <a:pt x="29" y="30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47" y="36"/>
                      <a:pt x="52" y="45"/>
                      <a:pt x="52" y="54"/>
                    </a:cubicBezTo>
                    <a:cubicBezTo>
                      <a:pt x="52" y="73"/>
                      <a:pt x="35" y="80"/>
                      <a:pt x="21" y="80"/>
                    </a:cubicBezTo>
                    <a:cubicBezTo>
                      <a:pt x="10" y="80"/>
                      <a:pt x="1" y="78"/>
                      <a:pt x="0" y="7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0"/>
                      <a:pt x="10" y="63"/>
                      <a:pt x="18" y="63"/>
                    </a:cubicBezTo>
                    <a:cubicBezTo>
                      <a:pt x="28" y="63"/>
                      <a:pt x="32" y="60"/>
                      <a:pt x="32" y="56"/>
                    </a:cubicBezTo>
                    <a:cubicBezTo>
                      <a:pt x="32" y="52"/>
                      <a:pt x="28" y="49"/>
                      <a:pt x="23" y="48"/>
                    </a:cubicBezTo>
                    <a:cubicBezTo>
                      <a:pt x="22" y="48"/>
                      <a:pt x="21" y="47"/>
                      <a:pt x="19" y="47"/>
                    </a:cubicBezTo>
                    <a:cubicBezTo>
                      <a:pt x="9" y="43"/>
                      <a:pt x="0" y="37"/>
                      <a:pt x="0" y="24"/>
                    </a:cubicBezTo>
                    <a:cubicBezTo>
                      <a:pt x="0" y="10"/>
                      <a:pt x="10" y="0"/>
                      <a:pt x="28" y="0"/>
                    </a:cubicBezTo>
                    <a:cubicBezTo>
                      <a:pt x="37" y="0"/>
                      <a:pt x="46" y="3"/>
                      <a:pt x="47" y="3"/>
                    </a:cubicBez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B2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0" name="Freeform 279"/>
              <p:cNvSpPr>
                <a:spLocks/>
              </p:cNvSpPr>
              <p:nvPr/>
            </p:nvSpPr>
            <p:spPr bwMode="black">
              <a:xfrm>
                <a:off x="3272" y="1587"/>
                <a:ext cx="81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1" name="Freeform 280"/>
              <p:cNvSpPr>
                <a:spLocks/>
              </p:cNvSpPr>
              <p:nvPr/>
            </p:nvSpPr>
            <p:spPr bwMode="black">
              <a:xfrm>
                <a:off x="3500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4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2" name="Freeform 281"/>
              <p:cNvSpPr>
                <a:spLocks/>
              </p:cNvSpPr>
              <p:nvPr/>
            </p:nvSpPr>
            <p:spPr bwMode="black">
              <a:xfrm>
                <a:off x="3721" y="1320"/>
                <a:ext cx="81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10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5" y="120"/>
                      <a:pt x="10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3" name="Freeform 282"/>
              <p:cNvSpPr>
                <a:spLocks/>
              </p:cNvSpPr>
              <p:nvPr/>
            </p:nvSpPr>
            <p:spPr bwMode="black">
              <a:xfrm>
                <a:off x="3949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4" name="Freeform 283"/>
              <p:cNvSpPr>
                <a:spLocks/>
              </p:cNvSpPr>
              <p:nvPr/>
            </p:nvSpPr>
            <p:spPr bwMode="black">
              <a:xfrm>
                <a:off x="4171" y="1587"/>
                <a:ext cx="87" cy="167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20" y="30"/>
                  </a:cxn>
                  <a:cxn ang="0">
                    <a:pos x="20" y="10"/>
                  </a:cxn>
                </a:cxnLst>
                <a:rect l="0" t="0" r="r" b="b"/>
                <a:pathLst>
                  <a:path w="20" h="39">
                    <a:moveTo>
                      <a:pt x="20" y="10"/>
                    </a:moveTo>
                    <a:cubicBezTo>
                      <a:pt x="20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15" y="39"/>
                      <a:pt x="20" y="35"/>
                      <a:pt x="20" y="30"/>
                    </a:cubicBez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5" name="Freeform 284"/>
              <p:cNvSpPr>
                <a:spLocks/>
              </p:cNvSpPr>
              <p:nvPr/>
            </p:nvSpPr>
            <p:spPr bwMode="black">
              <a:xfrm>
                <a:off x="4399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6" name="Freeform 285"/>
              <p:cNvSpPr>
                <a:spLocks/>
              </p:cNvSpPr>
              <p:nvPr/>
            </p:nvSpPr>
            <p:spPr bwMode="black">
              <a:xfrm>
                <a:off x="4625" y="1320"/>
                <a:ext cx="83" cy="51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9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4" y="120"/>
                      <a:pt x="9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Freeform 286"/>
              <p:cNvSpPr>
                <a:spLocks/>
              </p:cNvSpPr>
              <p:nvPr/>
            </p:nvSpPr>
            <p:spPr bwMode="black">
              <a:xfrm>
                <a:off x="4848" y="1473"/>
                <a:ext cx="81" cy="2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5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Freeform 287"/>
              <p:cNvSpPr>
                <a:spLocks/>
              </p:cNvSpPr>
              <p:nvPr/>
            </p:nvSpPr>
            <p:spPr bwMode="black">
              <a:xfrm>
                <a:off x="5074" y="1587"/>
                <a:ext cx="83" cy="16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9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15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49" name="TextBox 248"/>
            <p:cNvSpPr txBox="1"/>
            <p:nvPr/>
          </p:nvSpPr>
          <p:spPr>
            <a:xfrm>
              <a:off x="1841606" y="3681841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(gcal)</a:t>
              </a:r>
            </a:p>
          </p:txBody>
        </p:sp>
      </p:grpSp>
      <p:cxnSp>
        <p:nvCxnSpPr>
          <p:cNvPr id="5" name="Straight Arrow Connector 4"/>
          <p:cNvCxnSpPr>
            <a:cxnSpLocks/>
            <a:stCxn id="238" idx="3"/>
          </p:cNvCxnSpPr>
          <p:nvPr/>
        </p:nvCxnSpPr>
        <p:spPr>
          <a:xfrm>
            <a:off x="4811693" y="4106722"/>
            <a:ext cx="2672320" cy="313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7" name="&quot;No&quot; Symbol 276"/>
          <p:cNvSpPr/>
          <p:nvPr/>
        </p:nvSpPr>
        <p:spPr>
          <a:xfrm>
            <a:off x="7097131" y="3795720"/>
            <a:ext cx="549065" cy="543937"/>
          </a:xfrm>
          <a:prstGeom prst="noSmoking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2E9750-B8DC-E14E-A12A-ACF72911E2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0181" y="2662947"/>
            <a:ext cx="797650" cy="6046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468CDF-82A9-E94B-813D-A10ED05C6E66}"/>
              </a:ext>
            </a:extLst>
          </p:cNvPr>
          <p:cNvSpPr txBox="1"/>
          <p:nvPr/>
        </p:nvSpPr>
        <p:spPr>
          <a:xfrm>
            <a:off x="97831" y="149244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User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9E11D5-6D04-934D-B255-93D5516037F0}"/>
              </a:ext>
            </a:extLst>
          </p:cNvPr>
          <p:cNvSpPr txBox="1"/>
          <p:nvPr/>
        </p:nvSpPr>
        <p:spPr>
          <a:xfrm>
            <a:off x="3385481" y="1398653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Client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F05C6E-588C-4E49-8EF6-0BCF888EF582}"/>
              </a:ext>
            </a:extLst>
          </p:cNvPr>
          <p:cNvSpPr txBox="1"/>
          <p:nvPr/>
        </p:nvSpPr>
        <p:spPr>
          <a:xfrm>
            <a:off x="2489559" y="4505797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Authorization</a:t>
            </a:r>
          </a:p>
          <a:p>
            <a:r>
              <a:rPr lang="en-US" dirty="0">
                <a:latin typeface="+mn-lt"/>
              </a:rPr>
              <a:t>Server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FBA833-C17C-C74E-81A4-CE2663D4FC7A}"/>
              </a:ext>
            </a:extLst>
          </p:cNvPr>
          <p:cNvSpPr txBox="1"/>
          <p:nvPr/>
        </p:nvSpPr>
        <p:spPr>
          <a:xfrm>
            <a:off x="7922274" y="263246"/>
            <a:ext cx="1200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Protected</a:t>
            </a:r>
          </a:p>
          <a:p>
            <a:r>
              <a:rPr lang="en-US" dirty="0">
                <a:latin typeface="+mn-lt"/>
              </a:rPr>
              <a:t>Resource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7B533E29-C903-B043-A2CC-06E258F04E2A}"/>
              </a:ext>
            </a:extLst>
          </p:cNvPr>
          <p:cNvSpPr txBox="1"/>
          <p:nvPr/>
        </p:nvSpPr>
        <p:spPr>
          <a:xfrm>
            <a:off x="7919061" y="2038622"/>
            <a:ext cx="1200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Protected</a:t>
            </a:r>
          </a:p>
          <a:p>
            <a:r>
              <a:rPr lang="en-US" dirty="0">
                <a:latin typeface="+mn-lt"/>
              </a:rPr>
              <a:t>Resource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68E4C7-45DA-2246-B9C3-F3FBA079FF24}"/>
              </a:ext>
            </a:extLst>
          </p:cNvPr>
          <p:cNvSpPr txBox="1"/>
          <p:nvPr/>
        </p:nvSpPr>
        <p:spPr>
          <a:xfrm>
            <a:off x="7880331" y="4634951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Adversary</a:t>
            </a:r>
          </a:p>
        </p:txBody>
      </p:sp>
    </p:spTree>
    <p:extLst>
      <p:ext uri="{BB962C8B-B14F-4D97-AF65-F5344CB8AC3E}">
        <p14:creationId xmlns:p14="http://schemas.microsoft.com/office/powerpoint/2010/main" val="269836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animBg="1"/>
      <p:bldP spid="277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>
            <a:cxnSpLocks/>
            <a:stCxn id="3" idx="2"/>
          </p:cNvCxnSpPr>
          <p:nvPr/>
        </p:nvCxnSpPr>
        <p:spPr>
          <a:xfrm>
            <a:off x="725767" y="665795"/>
            <a:ext cx="11813" cy="37874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5" idx="2"/>
          </p:cNvCxnSpPr>
          <p:nvPr/>
        </p:nvCxnSpPr>
        <p:spPr>
          <a:xfrm>
            <a:off x="4237447" y="660040"/>
            <a:ext cx="0" cy="37932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7625474" y="568456"/>
            <a:ext cx="1" cy="39082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4" idx="2"/>
          </p:cNvCxnSpPr>
          <p:nvPr/>
        </p:nvCxnSpPr>
        <p:spPr>
          <a:xfrm>
            <a:off x="8745168" y="590436"/>
            <a:ext cx="0" cy="38863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269388" y="2200663"/>
            <a:ext cx="5133167" cy="731837"/>
          </a:xfrm>
        </p:spPr>
        <p:txBody>
          <a:bodyPr/>
          <a:lstStyle/>
          <a:p>
            <a:pPr algn="ctr"/>
            <a:r>
              <a:rPr lang="en-US" dirty="0"/>
              <a:t>OAuth 2.0 Authorization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4237447" y="2805589"/>
            <a:ext cx="3388027" cy="923330"/>
            <a:chOff x="4237447" y="2638553"/>
            <a:chExt cx="3388027" cy="923330"/>
          </a:xfrm>
        </p:grpSpPr>
        <p:sp>
          <p:nvSpPr>
            <p:cNvPr id="53" name="TextBox 52"/>
            <p:cNvSpPr txBox="1"/>
            <p:nvPr/>
          </p:nvSpPr>
          <p:spPr>
            <a:xfrm>
              <a:off x="4294490" y="2638553"/>
              <a:ext cx="3305989" cy="92333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 /token  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code, client_id, client_secret, redirect_uri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4237447" y="2982464"/>
              <a:ext cx="33880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4234275" y="3428081"/>
            <a:ext cx="3391199" cy="369332"/>
            <a:chOff x="4234275" y="3239057"/>
            <a:chExt cx="3391199" cy="369332"/>
          </a:xfrm>
        </p:grpSpPr>
        <p:cxnSp>
          <p:nvCxnSpPr>
            <p:cNvPr id="58" name="Straight Arrow Connector 57"/>
            <p:cNvCxnSpPr/>
            <p:nvPr/>
          </p:nvCxnSpPr>
          <p:spPr>
            <a:xfrm flipH="1">
              <a:off x="4237447" y="3314484"/>
              <a:ext cx="33880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234275" y="3239057"/>
              <a:ext cx="2877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access_token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4234275" y="3782845"/>
            <a:ext cx="4523574" cy="369332"/>
            <a:chOff x="4234275" y="3703021"/>
            <a:chExt cx="4523574" cy="369332"/>
          </a:xfrm>
        </p:grpSpPr>
        <p:sp>
          <p:nvSpPr>
            <p:cNvPr id="71" name="TextBox 70"/>
            <p:cNvSpPr txBox="1"/>
            <p:nvPr/>
          </p:nvSpPr>
          <p:spPr>
            <a:xfrm>
              <a:off x="4294490" y="3703021"/>
              <a:ext cx="446335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GET /resource   Auth…n: ...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access_token</a:t>
              </a:r>
            </a:p>
          </p:txBody>
        </p:sp>
        <p:cxnSp>
          <p:nvCxnSpPr>
            <p:cNvPr id="61" name="Straight Arrow Connector 60"/>
            <p:cNvCxnSpPr>
              <a:cxnSpLocks/>
            </p:cNvCxnSpPr>
            <p:nvPr/>
          </p:nvCxnSpPr>
          <p:spPr>
            <a:xfrm>
              <a:off x="4234275" y="4051316"/>
              <a:ext cx="45235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4234275" y="4230329"/>
            <a:ext cx="4523575" cy="369332"/>
            <a:chOff x="4234275" y="4115157"/>
            <a:chExt cx="4523575" cy="369332"/>
          </a:xfrm>
        </p:grpSpPr>
        <p:sp>
          <p:nvSpPr>
            <p:cNvPr id="73" name="TextBox 72"/>
            <p:cNvSpPr txBox="1"/>
            <p:nvPr/>
          </p:nvSpPr>
          <p:spPr>
            <a:xfrm>
              <a:off x="4294489" y="4115157"/>
              <a:ext cx="2804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resource</a:t>
              </a:r>
            </a:p>
          </p:txBody>
        </p:sp>
        <p:cxnSp>
          <p:nvCxnSpPr>
            <p:cNvPr id="63" name="Straight Arrow Connector 62"/>
            <p:cNvCxnSpPr>
              <a:cxnSpLocks/>
            </p:cNvCxnSpPr>
            <p:nvPr/>
          </p:nvCxnSpPr>
          <p:spPr>
            <a:xfrm flipH="1">
              <a:off x="4234275" y="4191016"/>
              <a:ext cx="45235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735737" y="2398621"/>
            <a:ext cx="5220563" cy="369332"/>
            <a:chOff x="735737" y="2327537"/>
            <a:chExt cx="5220563" cy="369332"/>
          </a:xfrm>
        </p:grpSpPr>
        <p:sp>
          <p:nvSpPr>
            <p:cNvPr id="44" name="TextBox 43"/>
            <p:cNvSpPr txBox="1"/>
            <p:nvPr/>
          </p:nvSpPr>
          <p:spPr>
            <a:xfrm>
              <a:off x="766831" y="2327537"/>
              <a:ext cx="518946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GET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redirect_uri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state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735737" y="2657504"/>
              <a:ext cx="34683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735737" y="2041094"/>
            <a:ext cx="6889737" cy="369332"/>
            <a:chOff x="735737" y="1999795"/>
            <a:chExt cx="6889737" cy="369332"/>
          </a:xfrm>
        </p:grpSpPr>
        <p:sp>
          <p:nvSpPr>
            <p:cNvPr id="38" name="TextBox 37"/>
            <p:cNvSpPr txBox="1"/>
            <p:nvPr/>
          </p:nvSpPr>
          <p:spPr>
            <a:xfrm>
              <a:off x="766831" y="1999795"/>
              <a:ext cx="444930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Redirect: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redirect_uri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state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>
              <a:off x="735737" y="2327537"/>
              <a:ext cx="6889737" cy="18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745010" y="1683567"/>
            <a:ext cx="6880464" cy="369332"/>
            <a:chOff x="745010" y="1682883"/>
            <a:chExt cx="6880464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766831" y="1682883"/>
              <a:ext cx="6584521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 cisco/authorize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username, password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745010" y="2012850"/>
              <a:ext cx="68804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/>
          <p:cNvCxnSpPr/>
          <p:nvPr/>
        </p:nvCxnSpPr>
        <p:spPr>
          <a:xfrm flipH="1">
            <a:off x="735737" y="1695372"/>
            <a:ext cx="688973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735737" y="1185445"/>
            <a:ext cx="6889737" cy="369332"/>
            <a:chOff x="735737" y="1125823"/>
            <a:chExt cx="6889737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766831" y="1125823"/>
              <a:ext cx="6589421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GET cisco/authorize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client_id, redirect_uri, state, scope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735737" y="1481190"/>
              <a:ext cx="68897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735738" y="827918"/>
            <a:ext cx="6595520" cy="369332"/>
            <a:chOff x="735738" y="794618"/>
            <a:chExt cx="6595520" cy="369332"/>
          </a:xfrm>
        </p:grpSpPr>
        <p:sp>
          <p:nvSpPr>
            <p:cNvPr id="23" name="TextBox 22"/>
            <p:cNvSpPr txBox="1"/>
            <p:nvPr/>
          </p:nvSpPr>
          <p:spPr>
            <a:xfrm>
              <a:off x="759439" y="794618"/>
              <a:ext cx="657181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 cisco/authorize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client_id, redirect_uri, state, scope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735738" y="1124249"/>
              <a:ext cx="350170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725767" y="470391"/>
            <a:ext cx="3511680" cy="369332"/>
            <a:chOff x="725767" y="470391"/>
            <a:chExt cx="3511680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759440" y="470391"/>
              <a:ext cx="331398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 /start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alice@cisco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725767" y="801623"/>
              <a:ext cx="35116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999" y="38099"/>
            <a:ext cx="552337" cy="552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7" y="43856"/>
            <a:ext cx="621939" cy="621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77" y="38100"/>
            <a:ext cx="621940" cy="621940"/>
          </a:xfrm>
          <a:prstGeom prst="rect">
            <a:avLst/>
          </a:prstGeom>
        </p:spPr>
      </p:pic>
      <p:grpSp>
        <p:nvGrpSpPr>
          <p:cNvPr id="118" name="Group 117"/>
          <p:cNvGrpSpPr/>
          <p:nvPr/>
        </p:nvGrpSpPr>
        <p:grpSpPr>
          <a:xfrm>
            <a:off x="735737" y="4344288"/>
            <a:ext cx="3435132" cy="369332"/>
            <a:chOff x="735737" y="4344288"/>
            <a:chExt cx="3435132" cy="369332"/>
          </a:xfrm>
        </p:grpSpPr>
        <p:sp>
          <p:nvSpPr>
            <p:cNvPr id="119" name="TextBox 118"/>
            <p:cNvSpPr txBox="1"/>
            <p:nvPr/>
          </p:nvSpPr>
          <p:spPr>
            <a:xfrm>
              <a:off x="766831" y="4344288"/>
              <a:ext cx="176166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session_cookie</a:t>
              </a:r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 flipH="1">
              <a:off x="735737" y="4421133"/>
              <a:ext cx="34351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1" name="Picture 1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849" y="3208053"/>
            <a:ext cx="347824" cy="347824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176" y="3804353"/>
            <a:ext cx="347824" cy="347824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7297237" y="42110"/>
            <a:ext cx="606484" cy="617930"/>
            <a:chOff x="-2806822" y="912935"/>
            <a:chExt cx="2452013" cy="2498287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06822" y="912935"/>
              <a:ext cx="2452013" cy="2452013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99255" y="2197093"/>
              <a:ext cx="1224000" cy="1214129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DD6521-6D46-AF46-9FCE-48F2CE335B40}"/>
              </a:ext>
            </a:extLst>
          </p:cNvPr>
          <p:cNvGrpSpPr/>
          <p:nvPr/>
        </p:nvGrpSpPr>
        <p:grpSpPr>
          <a:xfrm>
            <a:off x="779859" y="1763686"/>
            <a:ext cx="6782020" cy="3311497"/>
            <a:chOff x="779857" y="1758735"/>
            <a:chExt cx="6782020" cy="3311497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857" y="1758735"/>
              <a:ext cx="6782020" cy="3311497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9ACAA7B-3C63-9142-AAFD-949ECEF5E856}"/>
                </a:ext>
              </a:extLst>
            </p:cNvPr>
            <p:cNvSpPr/>
            <p:nvPr/>
          </p:nvSpPr>
          <p:spPr>
            <a:xfrm>
              <a:off x="1877460" y="3967511"/>
              <a:ext cx="400980" cy="16362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D4401A8-0323-7A4D-A8F6-C1C967E521D0}"/>
                </a:ext>
              </a:extLst>
            </p:cNvPr>
            <p:cNvSpPr txBox="1"/>
            <p:nvPr/>
          </p:nvSpPr>
          <p:spPr>
            <a:xfrm>
              <a:off x="1803232" y="3912394"/>
              <a:ext cx="12073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Google Calendar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669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>
            <a:cxnSpLocks/>
            <a:stCxn id="3" idx="2"/>
          </p:cNvCxnSpPr>
          <p:nvPr/>
        </p:nvCxnSpPr>
        <p:spPr>
          <a:xfrm>
            <a:off x="725767" y="665795"/>
            <a:ext cx="11813" cy="37874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5" idx="2"/>
          </p:cNvCxnSpPr>
          <p:nvPr/>
        </p:nvCxnSpPr>
        <p:spPr>
          <a:xfrm flipH="1">
            <a:off x="4234275" y="660040"/>
            <a:ext cx="3172" cy="3816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7625474" y="568456"/>
            <a:ext cx="0" cy="39082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8757849" y="572516"/>
            <a:ext cx="0" cy="39042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273563" y="2205830"/>
            <a:ext cx="5143501" cy="731837"/>
          </a:xfrm>
        </p:spPr>
        <p:txBody>
          <a:bodyPr/>
          <a:lstStyle/>
          <a:p>
            <a:pPr algn="ctr"/>
            <a:r>
              <a:rPr lang="en-US" dirty="0"/>
              <a:t>SSO w/ OAuth 2.0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4237447" y="2805589"/>
            <a:ext cx="3388027" cy="923330"/>
            <a:chOff x="4237447" y="2638553"/>
            <a:chExt cx="3388027" cy="923330"/>
          </a:xfrm>
        </p:grpSpPr>
        <p:sp>
          <p:nvSpPr>
            <p:cNvPr id="53" name="TextBox 52"/>
            <p:cNvSpPr txBox="1"/>
            <p:nvPr/>
          </p:nvSpPr>
          <p:spPr>
            <a:xfrm>
              <a:off x="4294490" y="2638553"/>
              <a:ext cx="3305989" cy="92333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 /token  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code, client_id, client_secret, redirect_uri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4237447" y="2982464"/>
              <a:ext cx="33880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4234275" y="3428081"/>
            <a:ext cx="3391199" cy="369332"/>
            <a:chOff x="4234275" y="3239057"/>
            <a:chExt cx="3391199" cy="369332"/>
          </a:xfrm>
        </p:grpSpPr>
        <p:cxnSp>
          <p:nvCxnSpPr>
            <p:cNvPr id="58" name="Straight Arrow Connector 57"/>
            <p:cNvCxnSpPr/>
            <p:nvPr/>
          </p:nvCxnSpPr>
          <p:spPr>
            <a:xfrm flipH="1">
              <a:off x="4237447" y="3314484"/>
              <a:ext cx="33880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234275" y="3239057"/>
              <a:ext cx="2877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access_token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735737" y="2398621"/>
            <a:ext cx="5220563" cy="369332"/>
            <a:chOff x="735737" y="2327537"/>
            <a:chExt cx="5220563" cy="369332"/>
          </a:xfrm>
        </p:grpSpPr>
        <p:sp>
          <p:nvSpPr>
            <p:cNvPr id="44" name="TextBox 43"/>
            <p:cNvSpPr txBox="1"/>
            <p:nvPr/>
          </p:nvSpPr>
          <p:spPr>
            <a:xfrm>
              <a:off x="766831" y="2327537"/>
              <a:ext cx="518946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GET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redirect_uri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state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735737" y="2657504"/>
              <a:ext cx="34683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735737" y="2041094"/>
            <a:ext cx="6889737" cy="369332"/>
            <a:chOff x="735737" y="1999795"/>
            <a:chExt cx="6889737" cy="369332"/>
          </a:xfrm>
        </p:grpSpPr>
        <p:sp>
          <p:nvSpPr>
            <p:cNvPr id="38" name="TextBox 37"/>
            <p:cNvSpPr txBox="1"/>
            <p:nvPr/>
          </p:nvSpPr>
          <p:spPr>
            <a:xfrm>
              <a:off x="766831" y="1999795"/>
              <a:ext cx="444930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Redirect: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redirect_uri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state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>
              <a:off x="735737" y="2327537"/>
              <a:ext cx="6889737" cy="18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745010" y="1683567"/>
            <a:ext cx="6880464" cy="369332"/>
            <a:chOff x="745010" y="1682883"/>
            <a:chExt cx="6880464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766831" y="1682883"/>
              <a:ext cx="6584521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 cisco/authorize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username, password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745010" y="2012850"/>
              <a:ext cx="68804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/>
          <p:cNvCxnSpPr/>
          <p:nvPr/>
        </p:nvCxnSpPr>
        <p:spPr>
          <a:xfrm flipH="1">
            <a:off x="735737" y="1695372"/>
            <a:ext cx="688973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735737" y="1185445"/>
            <a:ext cx="6889737" cy="369332"/>
            <a:chOff x="735737" y="1125823"/>
            <a:chExt cx="6889737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766831" y="1125823"/>
              <a:ext cx="6589421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GET cisco/authorize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client_id, redirect_uri, state, scope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735737" y="1481190"/>
              <a:ext cx="68897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735738" y="827918"/>
            <a:ext cx="6595520" cy="369332"/>
            <a:chOff x="735738" y="794618"/>
            <a:chExt cx="6595520" cy="369332"/>
          </a:xfrm>
        </p:grpSpPr>
        <p:sp>
          <p:nvSpPr>
            <p:cNvPr id="23" name="TextBox 22"/>
            <p:cNvSpPr txBox="1"/>
            <p:nvPr/>
          </p:nvSpPr>
          <p:spPr>
            <a:xfrm>
              <a:off x="759439" y="794618"/>
              <a:ext cx="657181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 cisco/authorize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client_id, redirect_uri, state, scope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735738" y="1124249"/>
              <a:ext cx="350170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725767" y="470391"/>
            <a:ext cx="3511680" cy="369332"/>
            <a:chOff x="725767" y="470391"/>
            <a:chExt cx="3511680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759440" y="470391"/>
              <a:ext cx="331398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 /start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alice@cisco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725767" y="801623"/>
              <a:ext cx="35116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7" y="43856"/>
            <a:ext cx="621939" cy="621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77" y="38100"/>
            <a:ext cx="621940" cy="62194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735737" y="4344288"/>
            <a:ext cx="3435132" cy="369332"/>
            <a:chOff x="735737" y="4344288"/>
            <a:chExt cx="3435132" cy="369332"/>
          </a:xfrm>
        </p:grpSpPr>
        <p:sp>
          <p:nvSpPr>
            <p:cNvPr id="70" name="TextBox 69"/>
            <p:cNvSpPr txBox="1"/>
            <p:nvPr/>
          </p:nvSpPr>
          <p:spPr>
            <a:xfrm>
              <a:off x="766831" y="4344288"/>
              <a:ext cx="176166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session_cookie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flipH="1">
              <a:off x="735737" y="4421133"/>
              <a:ext cx="34351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180" y="4067171"/>
            <a:ext cx="347824" cy="34782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182" y="3841925"/>
            <a:ext cx="347824" cy="34782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849" y="3208053"/>
            <a:ext cx="347824" cy="34782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176" y="3804353"/>
            <a:ext cx="347824" cy="347824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7297237" y="42110"/>
            <a:ext cx="606484" cy="617930"/>
            <a:chOff x="-2806822" y="912935"/>
            <a:chExt cx="2452013" cy="2498287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06822" y="912935"/>
              <a:ext cx="2452013" cy="2452013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99255" y="2197093"/>
              <a:ext cx="1224000" cy="1214129"/>
            </a:xfrm>
            <a:prstGeom prst="rect">
              <a:avLst/>
            </a:prstGeom>
          </p:spPr>
        </p:pic>
      </p:grpSp>
      <p:grpSp>
        <p:nvGrpSpPr>
          <p:cNvPr id="106" name="Group 105"/>
          <p:cNvGrpSpPr/>
          <p:nvPr/>
        </p:nvGrpSpPr>
        <p:grpSpPr>
          <a:xfrm>
            <a:off x="4234275" y="3782845"/>
            <a:ext cx="4523574" cy="369332"/>
            <a:chOff x="4234275" y="3703021"/>
            <a:chExt cx="4523574" cy="369332"/>
          </a:xfrm>
        </p:grpSpPr>
        <p:sp>
          <p:nvSpPr>
            <p:cNvPr id="71" name="TextBox 70"/>
            <p:cNvSpPr txBox="1"/>
            <p:nvPr/>
          </p:nvSpPr>
          <p:spPr>
            <a:xfrm>
              <a:off x="4294490" y="3703021"/>
              <a:ext cx="446335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GET /resource   Auth…n: ...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access_token</a:t>
              </a:r>
            </a:p>
          </p:txBody>
        </p:sp>
        <p:cxnSp>
          <p:nvCxnSpPr>
            <p:cNvPr id="61" name="Straight Arrow Connector 60"/>
            <p:cNvCxnSpPr>
              <a:cxnSpLocks/>
            </p:cNvCxnSpPr>
            <p:nvPr/>
          </p:nvCxnSpPr>
          <p:spPr>
            <a:xfrm>
              <a:off x="4234275" y="4051316"/>
              <a:ext cx="45235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234275" y="3782845"/>
            <a:ext cx="4523574" cy="369332"/>
            <a:chOff x="4234275" y="3703021"/>
            <a:chExt cx="4523574" cy="369332"/>
          </a:xfrm>
        </p:grpSpPr>
        <p:sp>
          <p:nvSpPr>
            <p:cNvPr id="55" name="TextBox 54"/>
            <p:cNvSpPr txBox="1"/>
            <p:nvPr/>
          </p:nvSpPr>
          <p:spPr>
            <a:xfrm>
              <a:off x="4294490" y="3703021"/>
              <a:ext cx="446335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GET /identity   Auth…n: ...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access_token</a:t>
              </a:r>
            </a:p>
          </p:txBody>
        </p:sp>
        <p:cxnSp>
          <p:nvCxnSpPr>
            <p:cNvPr id="56" name="Straight Arrow Connector 55"/>
            <p:cNvCxnSpPr>
              <a:cxnSpLocks/>
            </p:cNvCxnSpPr>
            <p:nvPr/>
          </p:nvCxnSpPr>
          <p:spPr>
            <a:xfrm>
              <a:off x="4234275" y="4051316"/>
              <a:ext cx="33662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4234275" y="4230329"/>
            <a:ext cx="4523576" cy="369332"/>
            <a:chOff x="4234275" y="4115157"/>
            <a:chExt cx="4523576" cy="369332"/>
          </a:xfrm>
        </p:grpSpPr>
        <p:sp>
          <p:nvSpPr>
            <p:cNvPr id="73" name="TextBox 72"/>
            <p:cNvSpPr txBox="1"/>
            <p:nvPr/>
          </p:nvSpPr>
          <p:spPr>
            <a:xfrm>
              <a:off x="4294489" y="4115157"/>
              <a:ext cx="2804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resource</a:t>
              </a:r>
            </a:p>
          </p:txBody>
        </p:sp>
        <p:cxnSp>
          <p:nvCxnSpPr>
            <p:cNvPr id="63" name="Straight Arrow Connector 62"/>
            <p:cNvCxnSpPr>
              <a:cxnSpLocks/>
            </p:cNvCxnSpPr>
            <p:nvPr/>
          </p:nvCxnSpPr>
          <p:spPr>
            <a:xfrm flipH="1">
              <a:off x="4234275" y="4191016"/>
              <a:ext cx="45235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4234275" y="4230329"/>
            <a:ext cx="3366204" cy="369332"/>
            <a:chOff x="4234275" y="4115157"/>
            <a:chExt cx="3366204" cy="369332"/>
          </a:xfrm>
        </p:grpSpPr>
        <p:sp>
          <p:nvSpPr>
            <p:cNvPr id="60" name="TextBox 59"/>
            <p:cNvSpPr txBox="1"/>
            <p:nvPr/>
          </p:nvSpPr>
          <p:spPr>
            <a:xfrm>
              <a:off x="4294489" y="4115157"/>
              <a:ext cx="2804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user_id, client_id</a:t>
              </a:r>
            </a:p>
          </p:txBody>
        </p:sp>
        <p:cxnSp>
          <p:nvCxnSpPr>
            <p:cNvPr id="62" name="Straight Arrow Connector 61"/>
            <p:cNvCxnSpPr>
              <a:cxnSpLocks/>
            </p:cNvCxnSpPr>
            <p:nvPr/>
          </p:nvCxnSpPr>
          <p:spPr>
            <a:xfrm flipH="1">
              <a:off x="4234275" y="4191016"/>
              <a:ext cx="33662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25B41834-6FCF-4947-8C8C-7AD0DAB4BB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8999" y="38099"/>
            <a:ext cx="552337" cy="55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4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Pitfalls of Client 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1597871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>
            <a:stCxn id="3" idx="2"/>
          </p:cNvCxnSpPr>
          <p:nvPr/>
        </p:nvCxnSpPr>
        <p:spPr>
          <a:xfrm>
            <a:off x="725767" y="665795"/>
            <a:ext cx="11813" cy="37874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5" idx="2"/>
          </p:cNvCxnSpPr>
          <p:nvPr/>
        </p:nvCxnSpPr>
        <p:spPr>
          <a:xfrm>
            <a:off x="4237447" y="660040"/>
            <a:ext cx="0" cy="3816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7625474" y="568456"/>
            <a:ext cx="0" cy="39082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8757849" y="572516"/>
            <a:ext cx="0" cy="39042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259935" y="2205830"/>
            <a:ext cx="5143501" cy="731837"/>
          </a:xfrm>
        </p:spPr>
        <p:txBody>
          <a:bodyPr/>
          <a:lstStyle/>
          <a:p>
            <a:pPr algn="ctr"/>
            <a:r>
              <a:rPr lang="en-US" dirty="0"/>
              <a:t>Transport Encryption?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4237447" y="2805589"/>
            <a:ext cx="3388027" cy="923330"/>
            <a:chOff x="4237447" y="2638553"/>
            <a:chExt cx="3388027" cy="923330"/>
          </a:xfrm>
        </p:grpSpPr>
        <p:sp>
          <p:nvSpPr>
            <p:cNvPr id="53" name="TextBox 52"/>
            <p:cNvSpPr txBox="1"/>
            <p:nvPr/>
          </p:nvSpPr>
          <p:spPr>
            <a:xfrm>
              <a:off x="4294490" y="2638553"/>
              <a:ext cx="3305989" cy="92333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 /token  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code, client_id, client_secret, redirect_uri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4237447" y="2982464"/>
              <a:ext cx="33880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4234275" y="3428081"/>
            <a:ext cx="3391199" cy="369332"/>
            <a:chOff x="4234275" y="3239057"/>
            <a:chExt cx="3391199" cy="369332"/>
          </a:xfrm>
        </p:grpSpPr>
        <p:cxnSp>
          <p:nvCxnSpPr>
            <p:cNvPr id="58" name="Straight Arrow Connector 57"/>
            <p:cNvCxnSpPr/>
            <p:nvPr/>
          </p:nvCxnSpPr>
          <p:spPr>
            <a:xfrm flipH="1">
              <a:off x="4237447" y="3314484"/>
              <a:ext cx="33880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234275" y="3239057"/>
              <a:ext cx="2877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access_token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4234275" y="3782845"/>
            <a:ext cx="4523574" cy="369332"/>
            <a:chOff x="4234275" y="3703021"/>
            <a:chExt cx="4523574" cy="369332"/>
          </a:xfrm>
        </p:grpSpPr>
        <p:sp>
          <p:nvSpPr>
            <p:cNvPr id="71" name="TextBox 70"/>
            <p:cNvSpPr txBox="1"/>
            <p:nvPr/>
          </p:nvSpPr>
          <p:spPr>
            <a:xfrm>
              <a:off x="4294490" y="3703021"/>
              <a:ext cx="446335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GET /resource   Auth…n: ...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access_token</a:t>
              </a:r>
            </a:p>
          </p:txBody>
        </p:sp>
        <p:cxnSp>
          <p:nvCxnSpPr>
            <p:cNvPr id="61" name="Straight Arrow Connector 60"/>
            <p:cNvCxnSpPr>
              <a:cxnSpLocks/>
            </p:cNvCxnSpPr>
            <p:nvPr/>
          </p:nvCxnSpPr>
          <p:spPr>
            <a:xfrm>
              <a:off x="4234275" y="4051317"/>
              <a:ext cx="45235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4234275" y="4230329"/>
            <a:ext cx="4523575" cy="369332"/>
            <a:chOff x="4234275" y="4115157"/>
            <a:chExt cx="4523575" cy="369332"/>
          </a:xfrm>
        </p:grpSpPr>
        <p:sp>
          <p:nvSpPr>
            <p:cNvPr id="73" name="TextBox 72"/>
            <p:cNvSpPr txBox="1"/>
            <p:nvPr/>
          </p:nvSpPr>
          <p:spPr>
            <a:xfrm>
              <a:off x="4294489" y="4115157"/>
              <a:ext cx="2804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resource</a:t>
              </a:r>
            </a:p>
          </p:txBody>
        </p:sp>
        <p:cxnSp>
          <p:nvCxnSpPr>
            <p:cNvPr id="63" name="Straight Arrow Connector 62"/>
            <p:cNvCxnSpPr>
              <a:cxnSpLocks/>
            </p:cNvCxnSpPr>
            <p:nvPr/>
          </p:nvCxnSpPr>
          <p:spPr>
            <a:xfrm flipH="1">
              <a:off x="4234275" y="4191016"/>
              <a:ext cx="45235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735737" y="2398621"/>
            <a:ext cx="5220563" cy="369332"/>
            <a:chOff x="735737" y="2327537"/>
            <a:chExt cx="5220563" cy="369332"/>
          </a:xfrm>
        </p:grpSpPr>
        <p:sp>
          <p:nvSpPr>
            <p:cNvPr id="44" name="TextBox 43"/>
            <p:cNvSpPr txBox="1"/>
            <p:nvPr/>
          </p:nvSpPr>
          <p:spPr>
            <a:xfrm>
              <a:off x="766831" y="2327537"/>
              <a:ext cx="518946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GET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redirect_uri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state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735737" y="2657504"/>
              <a:ext cx="34683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735737" y="2041094"/>
            <a:ext cx="6889737" cy="369332"/>
            <a:chOff x="735737" y="1999795"/>
            <a:chExt cx="6889737" cy="369332"/>
          </a:xfrm>
        </p:grpSpPr>
        <p:sp>
          <p:nvSpPr>
            <p:cNvPr id="38" name="TextBox 37"/>
            <p:cNvSpPr txBox="1"/>
            <p:nvPr/>
          </p:nvSpPr>
          <p:spPr>
            <a:xfrm>
              <a:off x="766831" y="1999795"/>
              <a:ext cx="444930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Redirect: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redirect_uri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state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>
              <a:off x="735737" y="2327537"/>
              <a:ext cx="6889737" cy="18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745010" y="1683567"/>
            <a:ext cx="6880464" cy="369332"/>
            <a:chOff x="745010" y="1682883"/>
            <a:chExt cx="6880464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766831" y="1682883"/>
              <a:ext cx="6584521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 cisco/authorize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username, password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745010" y="2012850"/>
              <a:ext cx="68804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/>
          <p:cNvCxnSpPr/>
          <p:nvPr/>
        </p:nvCxnSpPr>
        <p:spPr>
          <a:xfrm flipH="1">
            <a:off x="735737" y="1695372"/>
            <a:ext cx="688973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735737" y="1185445"/>
            <a:ext cx="6889737" cy="369332"/>
            <a:chOff x="735737" y="1125823"/>
            <a:chExt cx="6889737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766831" y="1125823"/>
              <a:ext cx="6589421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GET cisco/authorize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client_id, redirect_uri, state, scope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735737" y="1481190"/>
              <a:ext cx="68897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735738" y="827918"/>
            <a:ext cx="6595520" cy="369332"/>
            <a:chOff x="735738" y="794618"/>
            <a:chExt cx="6595520" cy="369332"/>
          </a:xfrm>
        </p:grpSpPr>
        <p:sp>
          <p:nvSpPr>
            <p:cNvPr id="23" name="TextBox 22"/>
            <p:cNvSpPr txBox="1"/>
            <p:nvPr/>
          </p:nvSpPr>
          <p:spPr>
            <a:xfrm>
              <a:off x="759439" y="794618"/>
              <a:ext cx="657181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 cisco/authorize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client_id, redirect_uri, state, scope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735738" y="1124249"/>
              <a:ext cx="350170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725767" y="470391"/>
            <a:ext cx="3511680" cy="369332"/>
            <a:chOff x="725767" y="470391"/>
            <a:chExt cx="3511680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759440" y="470391"/>
              <a:ext cx="331398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 /start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alice@cisco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725767" y="801623"/>
              <a:ext cx="35116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7" y="43856"/>
            <a:ext cx="621939" cy="621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77" y="38100"/>
            <a:ext cx="621940" cy="621940"/>
          </a:xfrm>
          <a:prstGeom prst="rect">
            <a:avLst/>
          </a:prstGeom>
        </p:spPr>
      </p:pic>
      <p:grpSp>
        <p:nvGrpSpPr>
          <p:cNvPr id="118" name="Group 117"/>
          <p:cNvGrpSpPr/>
          <p:nvPr/>
        </p:nvGrpSpPr>
        <p:grpSpPr>
          <a:xfrm>
            <a:off x="735737" y="4344288"/>
            <a:ext cx="3435132" cy="369332"/>
            <a:chOff x="735737" y="4344288"/>
            <a:chExt cx="3435132" cy="369332"/>
          </a:xfrm>
        </p:grpSpPr>
        <p:sp>
          <p:nvSpPr>
            <p:cNvPr id="119" name="TextBox 118"/>
            <p:cNvSpPr txBox="1"/>
            <p:nvPr/>
          </p:nvSpPr>
          <p:spPr>
            <a:xfrm>
              <a:off x="766831" y="4344288"/>
              <a:ext cx="176166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session_cookie</a:t>
              </a:r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 flipH="1">
              <a:off x="735737" y="4421133"/>
              <a:ext cx="34351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849" y="3208053"/>
            <a:ext cx="347824" cy="34782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176" y="3804353"/>
            <a:ext cx="347824" cy="34782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82286" y="2950171"/>
            <a:ext cx="3077057" cy="12973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 all endpoints employ TLS and HTTP Strict Transport Security?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7297237" y="42110"/>
            <a:ext cx="606484" cy="617930"/>
            <a:chOff x="-2806822" y="912935"/>
            <a:chExt cx="2452013" cy="2498287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06822" y="912935"/>
              <a:ext cx="2452013" cy="245201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99255" y="2197093"/>
              <a:ext cx="1224000" cy="121412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338430" y="1692461"/>
            <a:ext cx="839750" cy="692621"/>
            <a:chOff x="5338430" y="1692461"/>
            <a:chExt cx="839750" cy="692621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0709" y="1803470"/>
              <a:ext cx="397471" cy="397471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8430" y="1692461"/>
              <a:ext cx="692621" cy="692621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363517" y="3382608"/>
            <a:ext cx="795201" cy="692621"/>
            <a:chOff x="5363517" y="3382608"/>
            <a:chExt cx="795201" cy="692621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247" y="3404975"/>
              <a:ext cx="397471" cy="3974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517" y="3382608"/>
              <a:ext cx="692621" cy="69262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944867" y="4223008"/>
            <a:ext cx="816121" cy="692621"/>
            <a:chOff x="4944867" y="4223008"/>
            <a:chExt cx="816121" cy="692621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517" y="4255567"/>
              <a:ext cx="397471" cy="39747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4867" y="4223008"/>
              <a:ext cx="692621" cy="692621"/>
            </a:xfrm>
            <a:prstGeom prst="rect">
              <a:avLst/>
            </a:prstGeom>
          </p:spPr>
        </p:pic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2DC4DCD8-4C49-FE4A-BFFB-A70AF4AAC5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8999" y="38099"/>
            <a:ext cx="552337" cy="55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>
            <a:stCxn id="3" idx="2"/>
          </p:cNvCxnSpPr>
          <p:nvPr/>
        </p:nvCxnSpPr>
        <p:spPr>
          <a:xfrm>
            <a:off x="725767" y="665795"/>
            <a:ext cx="11813" cy="37874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5" idx="2"/>
          </p:cNvCxnSpPr>
          <p:nvPr/>
        </p:nvCxnSpPr>
        <p:spPr>
          <a:xfrm flipH="1">
            <a:off x="4234275" y="660040"/>
            <a:ext cx="3172" cy="3816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7625474" y="568456"/>
            <a:ext cx="0" cy="39082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8745492" y="572516"/>
            <a:ext cx="0" cy="39042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266856" y="2205833"/>
            <a:ext cx="5143501" cy="731837"/>
          </a:xfrm>
        </p:spPr>
        <p:txBody>
          <a:bodyPr/>
          <a:lstStyle/>
          <a:p>
            <a:pPr algn="ctr"/>
            <a:r>
              <a:rPr lang="en-US" dirty="0"/>
              <a:t>Force-Login CSRF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4237447" y="2667102"/>
            <a:ext cx="3388027" cy="923330"/>
            <a:chOff x="4237447" y="2638553"/>
            <a:chExt cx="3388027" cy="923330"/>
          </a:xfrm>
        </p:grpSpPr>
        <p:sp>
          <p:nvSpPr>
            <p:cNvPr id="53" name="TextBox 52"/>
            <p:cNvSpPr txBox="1"/>
            <p:nvPr/>
          </p:nvSpPr>
          <p:spPr>
            <a:xfrm>
              <a:off x="4294490" y="2638553"/>
              <a:ext cx="3305989" cy="92333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 /token  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code, client_id, client_secret, redirect_uri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4237447" y="2982464"/>
              <a:ext cx="33880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4234275" y="3289594"/>
            <a:ext cx="3391199" cy="369332"/>
            <a:chOff x="4234275" y="3239057"/>
            <a:chExt cx="3391199" cy="369332"/>
          </a:xfrm>
        </p:grpSpPr>
        <p:cxnSp>
          <p:nvCxnSpPr>
            <p:cNvPr id="58" name="Straight Arrow Connector 57"/>
            <p:cNvCxnSpPr/>
            <p:nvPr/>
          </p:nvCxnSpPr>
          <p:spPr>
            <a:xfrm flipH="1">
              <a:off x="4237447" y="3314484"/>
              <a:ext cx="33880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234275" y="3239057"/>
              <a:ext cx="2877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access_token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735737" y="2387328"/>
            <a:ext cx="5220563" cy="369332"/>
            <a:chOff x="735737" y="2327537"/>
            <a:chExt cx="5220563" cy="369332"/>
          </a:xfrm>
        </p:grpSpPr>
        <p:sp>
          <p:nvSpPr>
            <p:cNvPr id="44" name="TextBox 43"/>
            <p:cNvSpPr txBox="1"/>
            <p:nvPr/>
          </p:nvSpPr>
          <p:spPr>
            <a:xfrm>
              <a:off x="766831" y="2327537"/>
              <a:ext cx="518946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GET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redirect_uri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state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735737" y="2657504"/>
              <a:ext cx="34683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735737" y="2029801"/>
            <a:ext cx="6889737" cy="369332"/>
            <a:chOff x="735737" y="1999795"/>
            <a:chExt cx="6889737" cy="369332"/>
          </a:xfrm>
        </p:grpSpPr>
        <p:sp>
          <p:nvSpPr>
            <p:cNvPr id="38" name="TextBox 37"/>
            <p:cNvSpPr txBox="1"/>
            <p:nvPr/>
          </p:nvSpPr>
          <p:spPr>
            <a:xfrm>
              <a:off x="766831" y="1999795"/>
              <a:ext cx="444930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Redirect: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redirect_uri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state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>
              <a:off x="735737" y="2327537"/>
              <a:ext cx="6889737" cy="18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735737" y="1693887"/>
            <a:ext cx="6889737" cy="369332"/>
            <a:chOff x="735737" y="1125823"/>
            <a:chExt cx="6889737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766831" y="1125823"/>
              <a:ext cx="6589421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GET cisco/authorize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client_id, redirect_uri, state, scope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735737" y="1481190"/>
              <a:ext cx="68897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735738" y="1336360"/>
            <a:ext cx="6595520" cy="369332"/>
            <a:chOff x="735738" y="794618"/>
            <a:chExt cx="6595520" cy="369332"/>
          </a:xfrm>
        </p:grpSpPr>
        <p:sp>
          <p:nvSpPr>
            <p:cNvPr id="23" name="TextBox 22"/>
            <p:cNvSpPr txBox="1"/>
            <p:nvPr/>
          </p:nvSpPr>
          <p:spPr>
            <a:xfrm>
              <a:off x="759439" y="794618"/>
              <a:ext cx="657181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 cisco/authorize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client_id, redirect_uri, state, scope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735738" y="1124249"/>
              <a:ext cx="350170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725767" y="978833"/>
            <a:ext cx="3511680" cy="369332"/>
            <a:chOff x="725767" y="470391"/>
            <a:chExt cx="3511680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759440" y="470391"/>
              <a:ext cx="331398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 /start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alice@cisco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0F1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725767" y="801623"/>
              <a:ext cx="35116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7" y="43856"/>
            <a:ext cx="621939" cy="621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77" y="38100"/>
            <a:ext cx="621940" cy="62194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04" y="69989"/>
            <a:ext cx="605910" cy="605910"/>
          </a:xfrm>
          <a:prstGeom prst="rect">
            <a:avLst/>
          </a:prstGeom>
        </p:spPr>
      </p:pic>
      <p:cxnSp>
        <p:nvCxnSpPr>
          <p:cNvPr id="46" name="Straight Arrow Connector 45"/>
          <p:cNvCxnSpPr>
            <a:cxnSpLocks/>
          </p:cNvCxnSpPr>
          <p:nvPr/>
        </p:nvCxnSpPr>
        <p:spPr>
          <a:xfrm>
            <a:off x="5892166" y="674554"/>
            <a:ext cx="0" cy="38021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735932" y="649202"/>
            <a:ext cx="6595519" cy="369332"/>
            <a:chOff x="735739" y="794618"/>
            <a:chExt cx="6595519" cy="369332"/>
          </a:xfrm>
        </p:grpSpPr>
        <p:sp>
          <p:nvSpPr>
            <p:cNvPr id="48" name="TextBox 47"/>
            <p:cNvSpPr txBox="1"/>
            <p:nvPr/>
          </p:nvSpPr>
          <p:spPr>
            <a:xfrm>
              <a:off x="759439" y="794618"/>
              <a:ext cx="657181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&lt;form action=“spark/start”&gt;…&lt;/form&gt;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640F1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H="1">
              <a:off x="735739" y="1124249"/>
              <a:ext cx="51562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ounded Rectangle 8"/>
          <p:cNvSpPr/>
          <p:nvPr/>
        </p:nvSpPr>
        <p:spPr>
          <a:xfrm>
            <a:off x="7708306" y="1980576"/>
            <a:ext cx="905195" cy="50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TOFU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4234275" y="3568071"/>
            <a:ext cx="4523574" cy="369332"/>
            <a:chOff x="4234275" y="3703021"/>
            <a:chExt cx="4523574" cy="369332"/>
          </a:xfrm>
        </p:grpSpPr>
        <p:sp>
          <p:nvSpPr>
            <p:cNvPr id="55" name="TextBox 54"/>
            <p:cNvSpPr txBox="1"/>
            <p:nvPr/>
          </p:nvSpPr>
          <p:spPr>
            <a:xfrm>
              <a:off x="4294490" y="3703021"/>
              <a:ext cx="446335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GET /identity   Auth…n: ...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access_token</a:t>
              </a:r>
            </a:p>
          </p:txBody>
        </p:sp>
        <p:cxnSp>
          <p:nvCxnSpPr>
            <p:cNvPr id="56" name="Straight Arrow Connector 55"/>
            <p:cNvCxnSpPr>
              <a:cxnSpLocks/>
            </p:cNvCxnSpPr>
            <p:nvPr/>
          </p:nvCxnSpPr>
          <p:spPr>
            <a:xfrm>
              <a:off x="4234275" y="4051316"/>
              <a:ext cx="341294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4234275" y="4015555"/>
            <a:ext cx="3366205" cy="369332"/>
            <a:chOff x="4234275" y="4115157"/>
            <a:chExt cx="3366205" cy="369332"/>
          </a:xfrm>
        </p:grpSpPr>
        <p:sp>
          <p:nvSpPr>
            <p:cNvPr id="60" name="TextBox 59"/>
            <p:cNvSpPr txBox="1"/>
            <p:nvPr/>
          </p:nvSpPr>
          <p:spPr>
            <a:xfrm>
              <a:off x="4294489" y="4115157"/>
              <a:ext cx="2804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user_id, client_id</a:t>
              </a:r>
            </a:p>
          </p:txBody>
        </p:sp>
        <p:cxnSp>
          <p:nvCxnSpPr>
            <p:cNvPr id="62" name="Straight Arrow Connector 61"/>
            <p:cNvCxnSpPr>
              <a:cxnSpLocks/>
            </p:cNvCxnSpPr>
            <p:nvPr/>
          </p:nvCxnSpPr>
          <p:spPr>
            <a:xfrm flipH="1">
              <a:off x="4234275" y="4191016"/>
              <a:ext cx="33662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735737" y="4129514"/>
            <a:ext cx="3435132" cy="369332"/>
            <a:chOff x="735737" y="4344288"/>
            <a:chExt cx="3435132" cy="369332"/>
          </a:xfrm>
        </p:grpSpPr>
        <p:sp>
          <p:nvSpPr>
            <p:cNvPr id="65" name="TextBox 64"/>
            <p:cNvSpPr txBox="1"/>
            <p:nvPr/>
          </p:nvSpPr>
          <p:spPr>
            <a:xfrm>
              <a:off x="766831" y="4344288"/>
              <a:ext cx="176166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session_cookie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H="1">
              <a:off x="735737" y="4421133"/>
              <a:ext cx="34351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755492" y="2922607"/>
            <a:ext cx="6595518" cy="369332"/>
            <a:chOff x="735740" y="794618"/>
            <a:chExt cx="6595518" cy="369332"/>
          </a:xfrm>
        </p:grpSpPr>
        <p:sp>
          <p:nvSpPr>
            <p:cNvPr id="68" name="TextBox 67"/>
            <p:cNvSpPr txBox="1"/>
            <p:nvPr/>
          </p:nvSpPr>
          <p:spPr>
            <a:xfrm>
              <a:off x="759439" y="794618"/>
              <a:ext cx="657181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&lt;form action=“spark/spaces/add”&gt;…&lt;/form&gt;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640F1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flipH="1">
              <a:off x="735740" y="1124249"/>
              <a:ext cx="510311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830591" y="233764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735737" y="2644215"/>
            <a:ext cx="3435132" cy="369332"/>
            <a:chOff x="735737" y="4344288"/>
            <a:chExt cx="3435132" cy="369332"/>
          </a:xfrm>
        </p:grpSpPr>
        <p:sp>
          <p:nvSpPr>
            <p:cNvPr id="76" name="TextBox 75"/>
            <p:cNvSpPr txBox="1"/>
            <p:nvPr/>
          </p:nvSpPr>
          <p:spPr>
            <a:xfrm>
              <a:off x="766831" y="4344288"/>
              <a:ext cx="176166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session_cookie</a:t>
              </a: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H="1">
              <a:off x="735737" y="4421133"/>
              <a:ext cx="34351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738467" y="3288187"/>
            <a:ext cx="6558770" cy="369332"/>
            <a:chOff x="725767" y="470391"/>
            <a:chExt cx="6558770" cy="369332"/>
          </a:xfrm>
        </p:grpSpPr>
        <p:sp>
          <p:nvSpPr>
            <p:cNvPr id="79" name="TextBox 78"/>
            <p:cNvSpPr txBox="1"/>
            <p:nvPr/>
          </p:nvSpPr>
          <p:spPr>
            <a:xfrm>
              <a:off x="759440" y="470391"/>
              <a:ext cx="652509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 /spaces/add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attacker to “Quarterly Earnings”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0F1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725767" y="801623"/>
              <a:ext cx="34421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180" y="3863567"/>
            <a:ext cx="347824" cy="34782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4294489" y="3657519"/>
            <a:ext cx="3268057" cy="13369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 login pages prevent CSRF?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182" y="3612921"/>
            <a:ext cx="347824" cy="34782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180" y="2364961"/>
            <a:ext cx="347824" cy="347824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160" y="3363220"/>
            <a:ext cx="347824" cy="347824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7297237" y="42110"/>
            <a:ext cx="606484" cy="617930"/>
            <a:chOff x="-2806822" y="912935"/>
            <a:chExt cx="2452013" cy="2498287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06822" y="912935"/>
              <a:ext cx="2452013" cy="2452013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99255" y="2197093"/>
              <a:ext cx="1224000" cy="1214129"/>
            </a:xfrm>
            <a:prstGeom prst="rect">
              <a:avLst/>
            </a:prstGeom>
          </p:spPr>
        </p:pic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346031F8-2A87-E14B-BA2A-FA874B41E9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8999" y="38099"/>
            <a:ext cx="552337" cy="55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6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>
            <a:stCxn id="3" idx="2"/>
          </p:cNvCxnSpPr>
          <p:nvPr/>
        </p:nvCxnSpPr>
        <p:spPr>
          <a:xfrm>
            <a:off x="725767" y="665795"/>
            <a:ext cx="11813" cy="37874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</p:cNvCxnSpPr>
          <p:nvPr/>
        </p:nvCxnSpPr>
        <p:spPr>
          <a:xfrm>
            <a:off x="2064193" y="674554"/>
            <a:ext cx="0" cy="38021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5" idx="2"/>
          </p:cNvCxnSpPr>
          <p:nvPr/>
        </p:nvCxnSpPr>
        <p:spPr>
          <a:xfrm>
            <a:off x="4237447" y="660040"/>
            <a:ext cx="0" cy="3816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7625474" y="568456"/>
            <a:ext cx="0" cy="39082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8745492" y="572516"/>
            <a:ext cx="0" cy="39042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201965" y="2205831"/>
            <a:ext cx="5143500" cy="731837"/>
          </a:xfrm>
        </p:spPr>
        <p:txBody>
          <a:bodyPr/>
          <a:lstStyle/>
          <a:p>
            <a:pPr algn="ctr"/>
            <a:r>
              <a:rPr lang="en-US" dirty="0"/>
              <a:t>Session Swapping</a:t>
            </a:r>
            <a:br>
              <a:rPr lang="en-US" dirty="0"/>
            </a:br>
            <a:r>
              <a:rPr lang="en-US" sz="1400" dirty="0"/>
              <a:t>(aka Client Callback CSRF)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735737" y="2591610"/>
            <a:ext cx="5220563" cy="369333"/>
            <a:chOff x="735737" y="2327537"/>
            <a:chExt cx="5220563" cy="335757"/>
          </a:xfrm>
        </p:grpSpPr>
        <p:sp>
          <p:nvSpPr>
            <p:cNvPr id="44" name="TextBox 43"/>
            <p:cNvSpPr txBox="1"/>
            <p:nvPr/>
          </p:nvSpPr>
          <p:spPr>
            <a:xfrm>
              <a:off x="766831" y="2327537"/>
              <a:ext cx="5189469" cy="33575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GET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redirect_uri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state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0F1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735737" y="2657504"/>
              <a:ext cx="34683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4237447" y="2881975"/>
            <a:ext cx="3388027" cy="1015663"/>
            <a:chOff x="4237447" y="2638553"/>
            <a:chExt cx="3388027" cy="923330"/>
          </a:xfrm>
        </p:grpSpPr>
        <p:sp>
          <p:nvSpPr>
            <p:cNvPr id="53" name="TextBox 52"/>
            <p:cNvSpPr txBox="1"/>
            <p:nvPr/>
          </p:nvSpPr>
          <p:spPr>
            <a:xfrm>
              <a:off x="4294490" y="2638553"/>
              <a:ext cx="3305989" cy="92333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 /token  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code, client_id, client_secret, redirect_uri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4237447" y="2947828"/>
              <a:ext cx="33880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4234275" y="3532167"/>
            <a:ext cx="3391199" cy="406265"/>
            <a:chOff x="4234275" y="3239057"/>
            <a:chExt cx="3391199" cy="369332"/>
          </a:xfrm>
        </p:grpSpPr>
        <p:cxnSp>
          <p:nvCxnSpPr>
            <p:cNvPr id="58" name="Straight Arrow Connector 57"/>
            <p:cNvCxnSpPr/>
            <p:nvPr/>
          </p:nvCxnSpPr>
          <p:spPr>
            <a:xfrm flipH="1">
              <a:off x="4237447" y="3314484"/>
              <a:ext cx="33880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234275" y="3239057"/>
              <a:ext cx="2877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access_token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2060686" y="1869348"/>
            <a:ext cx="5564788" cy="369332"/>
            <a:chOff x="735737" y="1999795"/>
            <a:chExt cx="6889737" cy="369332"/>
          </a:xfrm>
        </p:grpSpPr>
        <p:sp>
          <p:nvSpPr>
            <p:cNvPr id="38" name="TextBox 37"/>
            <p:cNvSpPr txBox="1"/>
            <p:nvPr/>
          </p:nvSpPr>
          <p:spPr>
            <a:xfrm>
              <a:off x="766831" y="1999795"/>
              <a:ext cx="550431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Redirect: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redirect_uri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state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>
              <a:off x="735737" y="2327537"/>
              <a:ext cx="6889737" cy="18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2060686" y="1332234"/>
            <a:ext cx="5270571" cy="369332"/>
            <a:chOff x="735738" y="794618"/>
            <a:chExt cx="6595520" cy="369332"/>
          </a:xfrm>
        </p:grpSpPr>
        <p:sp>
          <p:nvSpPr>
            <p:cNvPr id="23" name="TextBox 22"/>
            <p:cNvSpPr txBox="1"/>
            <p:nvPr/>
          </p:nvSpPr>
          <p:spPr>
            <a:xfrm>
              <a:off x="759439" y="794618"/>
              <a:ext cx="657181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 cisco/authorize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client_id, …, state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735738" y="1124249"/>
              <a:ext cx="27199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2060687" y="974707"/>
            <a:ext cx="3637737" cy="369332"/>
            <a:chOff x="725767" y="470391"/>
            <a:chExt cx="5868616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759439" y="470391"/>
              <a:ext cx="583494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 /start  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attacker@cisco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0F1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725767" y="801623"/>
              <a:ext cx="35116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7" y="43856"/>
            <a:ext cx="621939" cy="621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77" y="38100"/>
            <a:ext cx="621940" cy="62194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31" y="69989"/>
            <a:ext cx="605910" cy="6059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66177" y="15835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35737" y="446836"/>
            <a:ext cx="3468383" cy="347824"/>
            <a:chOff x="735737" y="1934793"/>
            <a:chExt cx="3468383" cy="347824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735737" y="2273300"/>
              <a:ext cx="346838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9492" y="1934793"/>
              <a:ext cx="347824" cy="34782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234275" y="598863"/>
            <a:ext cx="4523574" cy="349399"/>
            <a:chOff x="4234275" y="2213820"/>
            <a:chExt cx="4523574" cy="349399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4234275" y="2552700"/>
              <a:ext cx="452357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1568" y="2213820"/>
              <a:ext cx="347824" cy="347824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6799" y="2215395"/>
              <a:ext cx="347824" cy="347824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748472" y="2260600"/>
            <a:ext cx="5270570" cy="369332"/>
            <a:chOff x="735739" y="794618"/>
            <a:chExt cx="6595519" cy="369332"/>
          </a:xfrm>
        </p:grpSpPr>
        <p:sp>
          <p:nvSpPr>
            <p:cNvPr id="65" name="TextBox 64"/>
            <p:cNvSpPr txBox="1"/>
            <p:nvPr/>
          </p:nvSpPr>
          <p:spPr>
            <a:xfrm>
              <a:off x="759439" y="794618"/>
              <a:ext cx="657181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Redirect: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redirect_uri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	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code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40F1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state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H="1">
              <a:off x="735739" y="1124249"/>
              <a:ext cx="16044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740242" y="3710494"/>
            <a:ext cx="3468383" cy="347824"/>
            <a:chOff x="748094" y="1934793"/>
            <a:chExt cx="3468383" cy="347824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748094" y="2273300"/>
              <a:ext cx="346838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9492" y="1934793"/>
              <a:ext cx="347824" cy="347824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2079626" y="4201401"/>
            <a:ext cx="6657671" cy="295741"/>
            <a:chOff x="2079626" y="4201401"/>
            <a:chExt cx="6657671" cy="295741"/>
          </a:xfrm>
        </p:grpSpPr>
        <p:cxnSp>
          <p:nvCxnSpPr>
            <p:cNvPr id="37" name="Straight Arrow Connector 36"/>
            <p:cNvCxnSpPr>
              <a:cxnSpLocks/>
            </p:cNvCxnSpPr>
            <p:nvPr/>
          </p:nvCxnSpPr>
          <p:spPr>
            <a:xfrm>
              <a:off x="2079626" y="4453243"/>
              <a:ext cx="665767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0578" y="4201401"/>
              <a:ext cx="295741" cy="295741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4226247" y="3864096"/>
            <a:ext cx="4511050" cy="389642"/>
            <a:chOff x="4226247" y="3864096"/>
            <a:chExt cx="4511050" cy="389642"/>
          </a:xfrm>
        </p:grpSpPr>
        <p:sp>
          <p:nvSpPr>
            <p:cNvPr id="81" name="TextBox 80"/>
            <p:cNvSpPr txBox="1"/>
            <p:nvPr/>
          </p:nvSpPr>
          <p:spPr>
            <a:xfrm>
              <a:off x="4510840" y="3884406"/>
              <a:ext cx="2593125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POST ...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access_token</a:t>
              </a: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341" y="3884406"/>
              <a:ext cx="295741" cy="295741"/>
            </a:xfrm>
            <a:prstGeom prst="rect">
              <a:avLst/>
            </a:prstGeom>
          </p:spPr>
        </p:pic>
        <p:cxnSp>
          <p:nvCxnSpPr>
            <p:cNvPr id="74" name="Straight Arrow Connector 73"/>
            <p:cNvCxnSpPr>
              <a:cxnSpLocks/>
            </p:cNvCxnSpPr>
            <p:nvPr/>
          </p:nvCxnSpPr>
          <p:spPr>
            <a:xfrm>
              <a:off x="4246799" y="4201401"/>
              <a:ext cx="449049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247" y="3864096"/>
              <a:ext cx="347824" cy="347824"/>
            </a:xfrm>
            <a:prstGeom prst="rect">
              <a:avLst/>
            </a:prstGeom>
          </p:spPr>
        </p:pic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09" y="3393499"/>
            <a:ext cx="347824" cy="34782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081" y="3428617"/>
            <a:ext cx="295741" cy="295741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792959" y="3054386"/>
            <a:ext cx="3301232" cy="15318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state a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fresh random nonce</a:t>
            </a:r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Does Client validate state against User session upon call to redirect_uri</a:t>
            </a:r>
            <a:r>
              <a:rPr lang="en-US" dirty="0">
                <a:solidFill>
                  <a:prstClr val="black"/>
                </a:solidFill>
                <a:latin typeface="Arial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297237" y="42110"/>
            <a:ext cx="606484" cy="617930"/>
            <a:chOff x="-2806822" y="912935"/>
            <a:chExt cx="2452013" cy="2498287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06822" y="912935"/>
              <a:ext cx="2452013" cy="2452013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99255" y="2197093"/>
              <a:ext cx="1224000" cy="1214129"/>
            </a:xfrm>
            <a:prstGeom prst="rect">
              <a:avLst/>
            </a:prstGeom>
          </p:spPr>
        </p:pic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A2554642-354A-5A46-8DB3-E7062B21DC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8999" y="38099"/>
            <a:ext cx="552337" cy="552337"/>
          </a:xfrm>
          <a:prstGeom prst="rect">
            <a:avLst/>
          </a:prstGeom>
        </p:spPr>
      </p:pic>
      <p:sp>
        <p:nvSpPr>
          <p:cNvPr id="73" name="&quot;No&quot; Symbol 72">
            <a:extLst>
              <a:ext uri="{FF2B5EF4-FFF2-40B4-BE49-F238E27FC236}">
                <a16:creationId xmlns:a16="http://schemas.microsoft.com/office/drawing/2014/main" id="{8EA6D874-D46F-754B-989B-F4989502A255}"/>
              </a:ext>
            </a:extLst>
          </p:cNvPr>
          <p:cNvSpPr/>
          <p:nvPr/>
        </p:nvSpPr>
        <p:spPr>
          <a:xfrm>
            <a:off x="3681994" y="2638233"/>
            <a:ext cx="549065" cy="543937"/>
          </a:xfrm>
          <a:prstGeom prst="noSmoking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57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2" grpId="0" animBg="1"/>
      <p:bldP spid="7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2&quot; unique_id=&quot;10002&quot;&gt;&lt;object type=&quot;3&quot; unique_id=&quot;184153&quot;&gt;&lt;property id=&quot;20148&quot; value=&quot;5&quot;/&gt;&lt;property id=&quot;20300&quot; value=&quot;Slide 6 - &amp;quot;Use this slide for transitions&amp;quot;&quot;/&gt;&lt;property id=&quot;20307&quot; value=&quot;257&quot;/&gt;&lt;/object&gt;&lt;object type=&quot;3&quot; unique_id=&quot;184154&quot;&gt;&lt;property id=&quot;20148&quot; value=&quot;5&quot;/&gt;&lt;property id=&quot;20300&quot; value=&quot;Slide 25 - &amp;quot;Color palette&amp;quot;&quot;/&gt;&lt;property id=&quot;20307&quot; value=&quot;258&quot;/&gt;&lt;/object&gt;&lt;object type=&quot;3&quot; unique_id=&quot;184155&quot;&gt;&lt;property id=&quot;20148&quot; value=&quot;5&quot;/&gt;&lt;property id=&quot;20300&quot; value=&quot;Slide 13 - &amp;quot;Two-column layout&amp;quot;&quot;/&gt;&lt;property id=&quot;20307&quot; value=&quot;259&quot;/&gt;&lt;/object&gt;&lt;object type=&quot;3&quot; unique_id=&quot;184156&quot;&gt;&lt;property id=&quot;20148&quot; value=&quot;5&quot;/&gt;&lt;property id=&quot;20300&quot; value=&quot;Slide 19 - &amp;quot;This is a sample headline&amp;quot;&quot;/&gt;&lt;property id=&quot;20307&quot; value=&quot;260&quot;/&gt;&lt;/object&gt;&lt;object type=&quot;3&quot; unique_id=&quot;184157&quot;&gt;&lt;property id=&quot;20148&quot; value=&quot;5&quot;/&gt;&lt;property id=&quot;20300&quot; value=&quot;Slide 20 - &amp;quot;Slide title&amp;quot;&quot;/&gt;&lt;property id=&quot;20307&quot; value=&quot;261&quot;/&gt;&lt;/object&gt;&lt;object type=&quot;3&quot; unique_id=&quot;184158&quot;&gt;&lt;property id=&quot;20148&quot; value=&quot;5&quot;/&gt;&lt;property id=&quot;20300&quot; value=&quot;Slide 10 - &amp;quot;This is a sample headline&amp;quot;&quot;/&gt;&lt;property id=&quot;20307&quot; value=&quot;262&quot;/&gt;&lt;/object&gt;&lt;object type=&quot;3&quot; unique_id=&quot;184159&quot;&gt;&lt;property id=&quot;20148&quot; value=&quot;5&quot;/&gt;&lt;property id=&quot;20300&quot; value=&quot;Slide 11 - &amp;quot;This is a sample headline&amp;quot;&quot;/&gt;&lt;property id=&quot;20307&quot; value=&quot;263&quot;/&gt;&lt;/object&gt;&lt;object type=&quot;3&quot; unique_id=&quot;184160&quot;&gt;&lt;property id=&quot;20148&quot; value=&quot;5&quot;/&gt;&lt;property id=&quot;20300&quot; value=&quot;Slide 12 - &amp;quot;This is a sample headline&amp;quot;&quot;/&gt;&lt;property id=&quot;20307&quot; value=&quot;264&quot;/&gt;&lt;/object&gt;&lt;object type=&quot;3&quot; unique_id=&quot;184161&quot;&gt;&lt;property id=&quot;20148&quot; value=&quot;5&quot;/&gt;&lt;property id=&quot;20300&quot; value=&quot;Slide 14 - &amp;quot;This is a sample headline&amp;quot;&quot;/&gt;&lt;property id=&quot;20307&quot; value=&quot;265&quot;/&gt;&lt;/object&gt;&lt;object type=&quot;3&quot; unique_id=&quot;184162&quot;&gt;&lt;property id=&quot;20148&quot; value=&quot;5&quot;/&gt;&lt;property id=&quot;20300&quot; value=&quot;Slide 15 - &amp;quot;This is a sample headline&amp;quot;&quot;/&gt;&lt;property id=&quot;20307&quot; value=&quot;266&quot;/&gt;&lt;/object&gt;&lt;object type=&quot;3&quot; unique_id=&quot;184163&quot;&gt;&lt;property id=&quot;20148&quot; value=&quot;5&quot;/&gt;&lt;property id=&quot;20300&quot; value=&quot;Slide 16 - &amp;quot;This is a sample headline&amp;quot;&quot;/&gt;&lt;property id=&quot;20307&quot; value=&quot;267&quot;/&gt;&lt;/object&gt;&lt;object type=&quot;3&quot; unique_id=&quot;184164&quot;&gt;&lt;property id=&quot;20148&quot; value=&quot;5&quot;/&gt;&lt;property id=&quot;20300&quot; value=&quot;Slide 21 - &amp;quot;Use this layout when pairing words with a picture.&amp;quot;&quot;/&gt;&lt;property id=&quot;20307&quot; value=&quot;268&quot;/&gt;&lt;/object&gt;&lt;object type=&quot;3&quot; unique_id=&quot;184165&quot;&gt;&lt;property id=&quot;20148&quot; value=&quot;5&quot;/&gt;&lt;property id=&quot;20300&quot; value=&quot;Slide 22 - &amp;quot;Use this layout when pairing words with a picture.&amp;quot;&quot;/&gt;&lt;property id=&quot;20307&quot; value=&quot;269&quot;/&gt;&lt;/object&gt;&lt;object type=&quot;3&quot; unique_id=&quot;184166&quot;&gt;&lt;property id=&quot;20148&quot; value=&quot;5&quot;/&gt;&lt;property id=&quot;20300&quot; value=&quot;Slide 23&quot;/&gt;&lt;property id=&quot;20307&quot; value=&quot;270&quot;/&gt;&lt;/object&gt;&lt;object type=&quot;3&quot; unique_id=&quot;198815&quot;&gt;&lt;property id=&quot;20148&quot; value=&quot;5&quot;/&gt;&lt;property id=&quot;20300&quot; value=&quot;Slide 24 - &amp;quot;Best practices&amp;quot;&quot;/&gt;&lt;property id=&quot;20307&quot; value=&quot;286&quot;/&gt;&lt;/object&gt;&lt;object type=&quot;3&quot; unique_id=&quot;198816&quot;&gt;&lt;property id=&quot;20148&quot; value=&quot;5&quot;/&gt;&lt;property id=&quot;20300&quot; value=&quot;Slide 26 - &amp;quot;Only use the themes provided&amp;quot;&quot;/&gt;&lt;property id=&quot;20307&quot; value=&quot;287&quot;/&gt;&lt;/object&gt;&lt;object type=&quot;3&quot; unique_id=&quot;198998&quot;&gt;&lt;property id=&quot;20148&quot; value=&quot;5&quot;/&gt;&lt;property id=&quot;20300&quot; value=&quot;Slide 27 - &amp;quot;Seven tips for better presentations&amp;quot;&quot;/&gt;&lt;property id=&quot;20307&quot; value=&quot;288&quot;/&gt;&lt;/object&gt;&lt;object type=&quot;3&quot; unique_id=&quot;199061&quot;&gt;&lt;property id=&quot;20148&quot; value=&quot;5&quot;/&gt;&lt;property id=&quot;20300&quot; value=&quot;Slide 1 - &amp;quot;Please read&amp;quot;&quot;/&gt;&lt;property id=&quot;20307&quot; value=&quot;303&quot;/&gt;&lt;/object&gt;&lt;object type=&quot;3&quot; unique_id=&quot;199062&quot;&gt;&lt;property id=&quot;20148&quot; value=&quot;5&quot;/&gt;&lt;property id=&quot;20300&quot; value=&quot;Slide 2 - &amp;quot;Everyone is responsible  for security&amp;quot;&quot;/&gt;&lt;property id=&quot;20307&quot; value=&quot;443&quot;/&gt;&lt;/object&gt;&lt;object type=&quot;3&quot; unique_id=&quot;199063&quot;&gt;&lt;property id=&quot;20148&quot; value=&quot;5&quot;/&gt;&lt;property id=&quot;20300&quot; value=&quot;Slide 3 - &amp;quot;Please read&amp;quot;&quot;/&gt;&lt;property id=&quot;20307&quot; value=&quot;444&quot;/&gt;&lt;/object&gt;&lt;object type=&quot;3&quot; unique_id=&quot;199064&quot;&gt;&lt;property id=&quot;20148&quot; value=&quot;5&quot;/&gt;&lt;property id=&quot;20300&quot; value=&quot;Slide 4 - &amp;quot;Color themes&amp;quot;&quot;/&gt;&lt;property id=&quot;20307&quot; value=&quot;445&quot;/&gt;&lt;/object&gt;&lt;object type=&quot;3&quot; unique_id=&quot;199065&quot;&gt;&lt;property id=&quot;20148&quot; value=&quot;5&quot;/&gt;&lt;property id=&quot;20300&quot; value=&quot;Slide 5 - &amp;quot;Presentation Title Goes Here&amp;quot;&quot;/&gt;&lt;property id=&quot;20307&quot; value=&quot;256&quot;/&gt;&lt;/object&gt;&lt;object type=&quot;3&quot; unique_id=&quot;199066&quot;&gt;&lt;property id=&quot;20148&quot; value=&quot;5&quot;/&gt;&lt;property id=&quot;20300&quot; value=&quot;Slide 7 - &amp;quot;Use this slide for transitions&amp;quot;&quot;/&gt;&lt;property id=&quot;20307&quot; value=&quot;302&quot;/&gt;&lt;/object&gt;&lt;object type=&quot;3&quot; unique_id=&quot;199067&quot;&gt;&lt;property id=&quot;20148&quot; value=&quot;5&quot;/&gt;&lt;property id=&quot;20300&quot; value=&quot;Slide 8 - &amp;quot;“Design is the silent  ambassador of your brand.”&amp;quot;&quot;/&gt;&lt;property id=&quot;20307&quot; value=&quot;293&quot;/&gt;&lt;/object&gt;&lt;object type=&quot;3&quot; unique_id=&quot;199068&quot;&gt;&lt;property id=&quot;20148&quot; value=&quot;5&quot;/&gt;&lt;property id=&quot;20300&quot; value=&quot;Slide 9 - &amp;quot;“Design is the silent  ambassador of your brand.”&amp;quot;&quot;/&gt;&lt;property id=&quot;20307&quot; value=&quot;301&quot;/&gt;&lt;/object&gt;&lt;object type=&quot;3&quot; unique_id=&quot;199069&quot;&gt;&lt;property id=&quot;20148&quot; value=&quot;5&quot;/&gt;&lt;property id=&quot;20300&quot; value=&quot;Slide 17 - &amp;quot;Bar charts&amp;quot;&quot;/&gt;&lt;property id=&quot;20307&quot; value=&quot;298&quot;/&gt;&lt;/object&gt;&lt;object type=&quot;3&quot; unique_id=&quot;199070&quot;&gt;&lt;property id=&quot;20148&quot; value=&quot;5&quot;/&gt;&lt;property id=&quot;20300&quot; value=&quot;Slide 18 - &amp;quot;Line charts&amp;quot;&quot;/&gt;&lt;property id=&quot;20307&quot; value=&quot;300&quot;/&gt;&lt;/object&gt;&lt;object type=&quot;3&quot; unique_id=&quot;199071&quot;&gt;&lt;property id=&quot;20148&quot; value=&quot;5&quot;/&gt;&lt;property id=&quot;20300&quot; value=&quot;Slide 28&quot;/&gt;&lt;property id=&quot;20307&quot; value=&quot;290&quot;/&gt;&lt;/object&gt;&lt;/object&gt;&lt;object type=&quot;8&quot; unique_id=&quot;1026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2.xml><?xml version="1.0" encoding="utf-8"?>
<a:theme xmlns:a="http://schemas.openxmlformats.org/drawingml/2006/main" name="SecCon2017-v1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a:style>
    </a:spDef>
    <a:lnDef>
      <a:spPr>
        <a:ln>
          <a:tailEnd type="triangle"/>
        </a:ln>
      </a:spPr>
      <a:bodyPr/>
      <a:lstStyle/>
      <a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4967</TotalTime>
  <Words>3489</Words>
  <Application>Microsoft Macintosh PowerPoint</Application>
  <PresentationFormat>On-screen Show (16:9)</PresentationFormat>
  <Paragraphs>425</Paragraphs>
  <Slides>21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CiscoSansTT</vt:lpstr>
      <vt:lpstr>CiscoSansTT ExtraLight</vt:lpstr>
      <vt:lpstr>CiscoSansTT Thin</vt:lpstr>
      <vt:lpstr>Consolas</vt:lpstr>
      <vt:lpstr>Tipo de letra del sistema Fina</vt:lpstr>
      <vt:lpstr>Blue theme 2015 16x9</vt:lpstr>
      <vt:lpstr>SecCon2017-v1</vt:lpstr>
      <vt:lpstr>SSnO-nos</vt:lpstr>
      <vt:lpstr>PowerPoint Presentation</vt:lpstr>
      <vt:lpstr>What’s the point of this OAuth stuff anyway?</vt:lpstr>
      <vt:lpstr>OAuth 2.0 Authorization</vt:lpstr>
      <vt:lpstr>SSO w/ OAuth 2.0</vt:lpstr>
      <vt:lpstr>Pitfalls of Client implementations</vt:lpstr>
      <vt:lpstr>Transport Encryption?</vt:lpstr>
      <vt:lpstr>Force-Login CSRF</vt:lpstr>
      <vt:lpstr>Session Swapping (aka Client Callback CSRF)</vt:lpstr>
      <vt:lpstr>Can a CSRF Token Make a Good state Value?</vt:lpstr>
      <vt:lpstr>state Leak</vt:lpstr>
      <vt:lpstr>redirect_uri Manipulation</vt:lpstr>
      <vt:lpstr>redirect_uri Validation</vt:lpstr>
      <vt:lpstr>Over-broad redirect_uri</vt:lpstr>
      <vt:lpstr>IdP Mix-Up (Authentication)</vt:lpstr>
      <vt:lpstr>IdP Mix-Up (Authentication)</vt:lpstr>
      <vt:lpstr>IdP Mix-Up (Authorization)</vt:lpstr>
      <vt:lpstr>Collected Recommendations &amp; Attacks</vt:lpstr>
      <vt:lpstr>References</vt:lpstr>
      <vt:lpstr>Your questions here: _____________________</vt:lpstr>
      <vt:lpstr>PowerPoint Presentation</vt:lpstr>
    </vt:vector>
  </TitlesOfParts>
  <Company>NDS Limited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spius@cisco.com</dc:creator>
  <cp:lastModifiedBy>Microsoft Office User</cp:lastModifiedBy>
  <cp:revision>953</cp:revision>
  <cp:lastPrinted>2016-04-29T20:31:14Z</cp:lastPrinted>
  <dcterms:created xsi:type="dcterms:W3CDTF">2014-07-09T19:55:36Z</dcterms:created>
  <dcterms:modified xsi:type="dcterms:W3CDTF">2018-05-15T13:00:42Z</dcterms:modified>
</cp:coreProperties>
</file>